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  <p:sldMasterId id="2147483912" r:id="rId2"/>
  </p:sldMasterIdLst>
  <p:notesMasterIdLst>
    <p:notesMasterId r:id="rId21"/>
  </p:notesMasterIdLst>
  <p:handoutMasterIdLst>
    <p:handoutMasterId r:id="rId22"/>
  </p:handoutMasterIdLst>
  <p:sldIdLst>
    <p:sldId id="256" r:id="rId3"/>
    <p:sldId id="926" r:id="rId4"/>
    <p:sldId id="916" r:id="rId5"/>
    <p:sldId id="917" r:id="rId6"/>
    <p:sldId id="924" r:id="rId7"/>
    <p:sldId id="925" r:id="rId8"/>
    <p:sldId id="910" r:id="rId9"/>
    <p:sldId id="911" r:id="rId10"/>
    <p:sldId id="918" r:id="rId11"/>
    <p:sldId id="923" r:id="rId12"/>
    <p:sldId id="922" r:id="rId13"/>
    <p:sldId id="919" r:id="rId14"/>
    <p:sldId id="929" r:id="rId15"/>
    <p:sldId id="863" r:id="rId16"/>
    <p:sldId id="914" r:id="rId17"/>
    <p:sldId id="927" r:id="rId18"/>
    <p:sldId id="928" r:id="rId19"/>
    <p:sldId id="647" r:id="rId20"/>
  </p:sldIdLst>
  <p:sldSz cx="9906000" cy="6858000" type="A4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FF"/>
    <a:srgbClr val="0000CC"/>
    <a:srgbClr val="3333FF"/>
    <a:srgbClr val="FFFF00"/>
    <a:srgbClr val="FFFF99"/>
    <a:srgbClr val="66CCFF"/>
    <a:srgbClr val="FF00FF"/>
    <a:srgbClr val="FFCC99"/>
    <a:srgbClr val="FFCC66"/>
    <a:srgbClr val="FB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947" autoAdjust="0"/>
  </p:normalViewPr>
  <p:slideViewPr>
    <p:cSldViewPr>
      <p:cViewPr varScale="1">
        <p:scale>
          <a:sx n="88" d="100"/>
          <a:sy n="88" d="100"/>
        </p:scale>
        <p:origin x="-105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7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8265E-38FA-4E66-A4A6-903C1448F6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740914-F8D3-4565-838D-F0ACFC9B40F5}">
      <dgm:prSet custT="1"/>
      <dgm:spPr/>
      <dgm:t>
        <a:bodyPr/>
        <a:lstStyle/>
        <a:p>
          <a:pPr rtl="0"/>
          <a:r>
            <a:rPr lang="en-GB" sz="2400" b="1" dirty="0" err="1" smtClean="0"/>
            <a:t>Waktu</a:t>
          </a:r>
          <a:r>
            <a:rPr lang="en-GB" sz="2400" b="1" dirty="0" smtClean="0"/>
            <a:t> audit yang </a:t>
          </a:r>
          <a:r>
            <a:rPr lang="en-GB" sz="2400" b="1" dirty="0" err="1" smtClean="0"/>
            <a:t>berbeda</a:t>
          </a:r>
          <a:r>
            <a:rPr lang="en-GB" sz="2400" b="1" dirty="0" smtClean="0"/>
            <a:t> </a:t>
          </a:r>
          <a:r>
            <a:rPr lang="en-GB" sz="2400" b="1" dirty="0" err="1" smtClean="0"/>
            <a:t>untuk</a:t>
          </a:r>
          <a:r>
            <a:rPr lang="en-GB" sz="2400" b="1" dirty="0" smtClean="0"/>
            <a:t> </a:t>
          </a:r>
          <a:r>
            <a:rPr lang="en-GB" sz="2400" b="1" dirty="0" err="1" smtClean="0"/>
            <a:t>ukuran</a:t>
          </a:r>
          <a:r>
            <a:rPr lang="en-GB" sz="2400" b="1" dirty="0" smtClean="0"/>
            <a:t> </a:t>
          </a:r>
          <a:r>
            <a:rPr lang="en-GB" sz="2400" b="1" dirty="0" err="1" smtClean="0"/>
            <a:t>dan</a:t>
          </a:r>
          <a:r>
            <a:rPr lang="en-GB" sz="2400" b="1" dirty="0" smtClean="0"/>
            <a:t> </a:t>
          </a:r>
          <a:r>
            <a:rPr lang="en-GB" sz="2400" b="1" dirty="0" err="1" smtClean="0"/>
            <a:t>tipe</a:t>
          </a:r>
          <a:r>
            <a:rPr lang="en-GB" sz="2400" b="1" dirty="0" smtClean="0"/>
            <a:t> </a:t>
          </a:r>
          <a:r>
            <a:rPr lang="en-GB" sz="2400" b="1" dirty="0" err="1" smtClean="0"/>
            <a:t>perusahaan</a:t>
          </a:r>
          <a:r>
            <a:rPr lang="en-GB" sz="2400" b="1" dirty="0" smtClean="0"/>
            <a:t> yang </a:t>
          </a:r>
          <a:r>
            <a:rPr lang="en-GB" sz="2400" b="1" dirty="0" err="1" smtClean="0"/>
            <a:t>serupa</a:t>
          </a:r>
          <a:endParaRPr lang="en-US" sz="2400" b="1" dirty="0"/>
        </a:p>
      </dgm:t>
    </dgm:pt>
    <dgm:pt modelId="{AE869451-D736-4588-84AF-9EB72EB8E9D5}" type="parTrans" cxnId="{38419F1B-E3A7-41FA-8CA7-F47B73650BE9}">
      <dgm:prSet/>
      <dgm:spPr/>
      <dgm:t>
        <a:bodyPr/>
        <a:lstStyle/>
        <a:p>
          <a:endParaRPr lang="en-US"/>
        </a:p>
      </dgm:t>
    </dgm:pt>
    <dgm:pt modelId="{A34FAF43-6152-4EF5-962A-B994C522B8D6}" type="sibTrans" cxnId="{38419F1B-E3A7-41FA-8CA7-F47B73650BE9}">
      <dgm:prSet/>
      <dgm:spPr/>
      <dgm:t>
        <a:bodyPr/>
        <a:lstStyle/>
        <a:p>
          <a:endParaRPr lang="en-US"/>
        </a:p>
      </dgm:t>
    </dgm:pt>
    <dgm:pt modelId="{CFB34F74-DFB0-4085-8C50-8E968FD4A41A}">
      <dgm:prSet custT="1"/>
      <dgm:spPr/>
      <dgm:t>
        <a:bodyPr/>
        <a:lstStyle/>
        <a:p>
          <a:pPr rtl="0"/>
          <a:r>
            <a:rPr lang="en-GB" sz="2400" b="1" dirty="0" err="1" smtClean="0"/>
            <a:t>Pengambilan</a:t>
          </a:r>
          <a:r>
            <a:rPr lang="en-GB" sz="2400" b="1" dirty="0" smtClean="0"/>
            <a:t> </a:t>
          </a:r>
          <a:r>
            <a:rPr lang="en-GB" sz="2400" b="1" dirty="0" err="1" smtClean="0"/>
            <a:t>sampel</a:t>
          </a:r>
          <a:r>
            <a:rPr lang="en-GB" sz="2400" b="1" dirty="0" smtClean="0"/>
            <a:t> </a:t>
          </a:r>
          <a:r>
            <a:rPr lang="en-GB" sz="2400" b="1" dirty="0" err="1" smtClean="0"/>
            <a:t>berbeda</a:t>
          </a:r>
          <a:r>
            <a:rPr lang="en-GB" sz="2400" b="1" dirty="0" smtClean="0"/>
            <a:t> </a:t>
          </a:r>
          <a:r>
            <a:rPr lang="en-GB" sz="2400" b="1" dirty="0" err="1" smtClean="0"/>
            <a:t>untuk</a:t>
          </a:r>
          <a:r>
            <a:rPr lang="en-GB" sz="2400" b="1" dirty="0" smtClean="0"/>
            <a:t> </a:t>
          </a:r>
          <a:r>
            <a:rPr lang="en-GB" sz="2400" b="1" dirty="0" err="1" smtClean="0"/>
            <a:t>kategori</a:t>
          </a:r>
          <a:r>
            <a:rPr lang="en-GB" sz="2400" b="1" dirty="0" smtClean="0"/>
            <a:t> </a:t>
          </a:r>
          <a:r>
            <a:rPr lang="en-GB" sz="2400" b="1" dirty="0" err="1" smtClean="0"/>
            <a:t>produk</a:t>
          </a:r>
          <a:r>
            <a:rPr lang="en-GB" sz="2400" b="1" dirty="0" smtClean="0"/>
            <a:t> yang </a:t>
          </a:r>
          <a:r>
            <a:rPr lang="en-GB" sz="2400" b="1" dirty="0" err="1" smtClean="0"/>
            <a:t>sama</a:t>
          </a:r>
          <a:endParaRPr lang="en-US" sz="2400" b="1" dirty="0"/>
        </a:p>
      </dgm:t>
    </dgm:pt>
    <dgm:pt modelId="{21BEAD5D-0F5E-4F7B-9131-6E2F84D34C7F}" type="parTrans" cxnId="{FEAB3B47-208B-496F-9DE7-17DBB3FE848C}">
      <dgm:prSet/>
      <dgm:spPr/>
      <dgm:t>
        <a:bodyPr/>
        <a:lstStyle/>
        <a:p>
          <a:endParaRPr lang="en-US"/>
        </a:p>
      </dgm:t>
    </dgm:pt>
    <dgm:pt modelId="{9C4C0987-CC19-409D-8EB9-9232737C9C6A}" type="sibTrans" cxnId="{FEAB3B47-208B-496F-9DE7-17DBB3FE848C}">
      <dgm:prSet/>
      <dgm:spPr/>
      <dgm:t>
        <a:bodyPr/>
        <a:lstStyle/>
        <a:p>
          <a:endParaRPr lang="en-US"/>
        </a:p>
      </dgm:t>
    </dgm:pt>
    <dgm:pt modelId="{00ADB52E-0392-42E1-850A-AB9D2F36B9AA}">
      <dgm:prSet custT="1"/>
      <dgm:spPr/>
      <dgm:t>
        <a:bodyPr/>
        <a:lstStyle/>
        <a:p>
          <a:pPr rtl="0"/>
          <a:r>
            <a:rPr lang="en-GB" sz="2400" b="1" dirty="0" err="1" smtClean="0"/>
            <a:t>Pola</a:t>
          </a:r>
          <a:r>
            <a:rPr lang="en-GB" sz="2400" b="1" dirty="0" smtClean="0"/>
            <a:t> </a:t>
          </a:r>
          <a:r>
            <a:rPr lang="en-GB" sz="2400" b="1" dirty="0" err="1" smtClean="0"/>
            <a:t>pensubkontrakan</a:t>
          </a:r>
          <a:r>
            <a:rPr lang="en-GB" sz="2400" b="1" dirty="0" smtClean="0"/>
            <a:t> </a:t>
          </a:r>
          <a:r>
            <a:rPr lang="en-GB" sz="2400" b="1" dirty="0" err="1" smtClean="0"/>
            <a:t>antara</a:t>
          </a:r>
          <a:r>
            <a:rPr lang="en-GB" sz="2400" b="1" dirty="0" smtClean="0"/>
            <a:t> </a:t>
          </a:r>
          <a:r>
            <a:rPr lang="en-GB" sz="2400" b="1" dirty="0" err="1" smtClean="0"/>
            <a:t>LSPro</a:t>
          </a:r>
          <a:r>
            <a:rPr lang="en-GB" sz="2400" b="1" dirty="0" smtClean="0"/>
            <a:t> </a:t>
          </a:r>
          <a:r>
            <a:rPr lang="en-GB" sz="2400" b="1" dirty="0" err="1" smtClean="0"/>
            <a:t>dan</a:t>
          </a:r>
          <a:r>
            <a:rPr lang="en-GB" sz="2400" b="1" dirty="0" smtClean="0"/>
            <a:t> Lab. </a:t>
          </a:r>
          <a:r>
            <a:rPr lang="en-GB" sz="2400" b="1" dirty="0" err="1" smtClean="0"/>
            <a:t>Uji</a:t>
          </a:r>
          <a:r>
            <a:rPr lang="en-GB" sz="2400" b="1" dirty="0" smtClean="0"/>
            <a:t> yang </a:t>
          </a:r>
          <a:r>
            <a:rPr lang="en-GB" sz="2400" b="1" dirty="0" err="1" smtClean="0"/>
            <a:t>tidak</a:t>
          </a:r>
          <a:r>
            <a:rPr lang="en-GB" sz="2400" b="1" dirty="0" smtClean="0"/>
            <a:t> </a:t>
          </a:r>
          <a:r>
            <a:rPr lang="en-GB" sz="2400" b="1" dirty="0" err="1" smtClean="0"/>
            <a:t>sesuai</a:t>
          </a:r>
          <a:r>
            <a:rPr lang="en-GB" sz="2400" b="1" dirty="0" smtClean="0"/>
            <a:t> </a:t>
          </a:r>
          <a:r>
            <a:rPr lang="en-GB" sz="2400" b="1" dirty="0" err="1" smtClean="0"/>
            <a:t>ketentuan</a:t>
          </a:r>
          <a:r>
            <a:rPr lang="en-GB" sz="2400" b="1" dirty="0" smtClean="0"/>
            <a:t> KAN </a:t>
          </a:r>
          <a:r>
            <a:rPr lang="en-GB" sz="2400" b="1" dirty="0" err="1" smtClean="0"/>
            <a:t>dan</a:t>
          </a:r>
          <a:r>
            <a:rPr lang="en-GB" sz="2400" b="1" dirty="0" smtClean="0"/>
            <a:t>/</a:t>
          </a:r>
          <a:r>
            <a:rPr lang="en-GB" sz="2400" b="1" dirty="0" err="1" smtClean="0"/>
            <a:t>atau</a:t>
          </a:r>
          <a:r>
            <a:rPr lang="en-GB" sz="2400" b="1" dirty="0" smtClean="0"/>
            <a:t> </a:t>
          </a:r>
          <a:r>
            <a:rPr lang="en-GB" sz="2400" b="1" dirty="0" err="1" smtClean="0"/>
            <a:t>Regulasi</a:t>
          </a:r>
          <a:r>
            <a:rPr lang="en-GB" sz="2400" b="1" dirty="0" smtClean="0"/>
            <a:t> </a:t>
          </a:r>
          <a:r>
            <a:rPr lang="en-GB" sz="2400" b="1" dirty="0" err="1" smtClean="0"/>
            <a:t>Teknis</a:t>
          </a:r>
          <a:endParaRPr lang="en-US" sz="2400" b="1" dirty="0"/>
        </a:p>
      </dgm:t>
    </dgm:pt>
    <dgm:pt modelId="{DDE2BC6B-9182-4D6A-AE12-046592A749EF}" type="parTrans" cxnId="{E144EF24-18AD-4622-A656-27A53C3EE8AB}">
      <dgm:prSet/>
      <dgm:spPr/>
      <dgm:t>
        <a:bodyPr/>
        <a:lstStyle/>
        <a:p>
          <a:endParaRPr lang="en-US"/>
        </a:p>
      </dgm:t>
    </dgm:pt>
    <dgm:pt modelId="{F8ED9035-14A5-49C1-B2AF-3CDD7EFA66D3}" type="sibTrans" cxnId="{E144EF24-18AD-4622-A656-27A53C3EE8AB}">
      <dgm:prSet/>
      <dgm:spPr/>
      <dgm:t>
        <a:bodyPr/>
        <a:lstStyle/>
        <a:p>
          <a:endParaRPr lang="en-US"/>
        </a:p>
      </dgm:t>
    </dgm:pt>
    <dgm:pt modelId="{A178C60B-98AC-4448-8234-E1E16B69655A}">
      <dgm:prSet/>
      <dgm:spPr/>
      <dgm:t>
        <a:bodyPr/>
        <a:lstStyle/>
        <a:p>
          <a:r>
            <a:rPr lang="en-US" b="1" dirty="0" err="1" smtClean="0"/>
            <a:t>Penanggung</a:t>
          </a:r>
          <a:r>
            <a:rPr lang="en-US" b="1" dirty="0" smtClean="0"/>
            <a:t> </a:t>
          </a:r>
          <a:r>
            <a:rPr lang="en-US" b="1" dirty="0" err="1" smtClean="0"/>
            <a:t>jawab</a:t>
          </a:r>
          <a:r>
            <a:rPr lang="en-US" b="1" dirty="0" smtClean="0"/>
            <a:t> </a:t>
          </a:r>
          <a:r>
            <a:rPr lang="en-US" b="1" dirty="0" err="1" smtClean="0"/>
            <a:t>lebih</a:t>
          </a:r>
          <a:r>
            <a:rPr lang="en-US" b="1" dirty="0" smtClean="0"/>
            <a:t> </a:t>
          </a:r>
          <a:r>
            <a:rPr lang="en-US" b="1" dirty="0" err="1" smtClean="0"/>
            <a:t>dari</a:t>
          </a:r>
          <a:r>
            <a:rPr lang="en-US" b="1" dirty="0" smtClean="0"/>
            <a:t> </a:t>
          </a:r>
          <a:r>
            <a:rPr lang="en-US" b="1" dirty="0" err="1" smtClean="0"/>
            <a:t>satu</a:t>
          </a:r>
          <a:r>
            <a:rPr lang="en-US" b="1" dirty="0" smtClean="0"/>
            <a:t> </a:t>
          </a:r>
          <a:r>
            <a:rPr lang="en-US" b="1" dirty="0" err="1" smtClean="0"/>
            <a:t>untuk</a:t>
          </a:r>
          <a:r>
            <a:rPr lang="en-US" b="1" dirty="0" smtClean="0"/>
            <a:t> </a:t>
          </a:r>
          <a:r>
            <a:rPr lang="en-US" b="1" dirty="0" err="1" smtClean="0"/>
            <a:t>merek</a:t>
          </a:r>
          <a:r>
            <a:rPr lang="en-US" b="1" dirty="0" smtClean="0"/>
            <a:t> yang </a:t>
          </a:r>
          <a:r>
            <a:rPr lang="en-US" b="1" dirty="0" err="1" smtClean="0"/>
            <a:t>sama</a:t>
          </a:r>
          <a:endParaRPr lang="en-US" b="1" dirty="0"/>
        </a:p>
      </dgm:t>
    </dgm:pt>
    <dgm:pt modelId="{D685D0D9-559C-4AB8-A5E5-BA03180FB01F}" type="parTrans" cxnId="{475F6786-9AEB-45D8-AB9C-5B2411D93A3A}">
      <dgm:prSet/>
      <dgm:spPr/>
      <dgm:t>
        <a:bodyPr/>
        <a:lstStyle/>
        <a:p>
          <a:endParaRPr lang="en-US"/>
        </a:p>
      </dgm:t>
    </dgm:pt>
    <dgm:pt modelId="{901B2B21-61F1-4B61-A317-FCD4DFE27CF6}" type="sibTrans" cxnId="{475F6786-9AEB-45D8-AB9C-5B2411D93A3A}">
      <dgm:prSet/>
      <dgm:spPr/>
      <dgm:t>
        <a:bodyPr/>
        <a:lstStyle/>
        <a:p>
          <a:endParaRPr lang="en-US"/>
        </a:p>
      </dgm:t>
    </dgm:pt>
    <dgm:pt modelId="{90CE12E4-08C2-4E7E-8761-747BE82E06C8}" type="pres">
      <dgm:prSet presAssocID="{FDE8265E-38FA-4E66-A4A6-903C1448F6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DA758F5-0708-4645-B9E9-C3076907CA26}" type="pres">
      <dgm:prSet presAssocID="{FDE8265E-38FA-4E66-A4A6-903C1448F6D8}" presName="Name1" presStyleCnt="0"/>
      <dgm:spPr/>
    </dgm:pt>
    <dgm:pt modelId="{E614FB68-BED8-4B04-A885-EB32409F9E78}" type="pres">
      <dgm:prSet presAssocID="{FDE8265E-38FA-4E66-A4A6-903C1448F6D8}" presName="cycle" presStyleCnt="0"/>
      <dgm:spPr/>
    </dgm:pt>
    <dgm:pt modelId="{DA9E6D39-F97A-4CEF-BB00-EA68A0A744C7}" type="pres">
      <dgm:prSet presAssocID="{FDE8265E-38FA-4E66-A4A6-903C1448F6D8}" presName="srcNode" presStyleLbl="node1" presStyleIdx="0" presStyleCnt="4"/>
      <dgm:spPr/>
    </dgm:pt>
    <dgm:pt modelId="{C4D6420B-24C4-4EAE-A740-9E302A17BEFF}" type="pres">
      <dgm:prSet presAssocID="{FDE8265E-38FA-4E66-A4A6-903C1448F6D8}" presName="conn" presStyleLbl="parChTrans1D2" presStyleIdx="0" presStyleCnt="1"/>
      <dgm:spPr/>
      <dgm:t>
        <a:bodyPr/>
        <a:lstStyle/>
        <a:p>
          <a:endParaRPr lang="en-GB"/>
        </a:p>
      </dgm:t>
    </dgm:pt>
    <dgm:pt modelId="{3A1583BB-DE3A-4E34-ADA7-786148E6A534}" type="pres">
      <dgm:prSet presAssocID="{FDE8265E-38FA-4E66-A4A6-903C1448F6D8}" presName="extraNode" presStyleLbl="node1" presStyleIdx="0" presStyleCnt="4"/>
      <dgm:spPr/>
    </dgm:pt>
    <dgm:pt modelId="{98A32276-2CA7-403D-85BF-1DD2764EF312}" type="pres">
      <dgm:prSet presAssocID="{FDE8265E-38FA-4E66-A4A6-903C1448F6D8}" presName="dstNode" presStyleLbl="node1" presStyleIdx="0" presStyleCnt="4"/>
      <dgm:spPr/>
    </dgm:pt>
    <dgm:pt modelId="{1654C23B-E44D-49D1-8A42-497324981381}" type="pres">
      <dgm:prSet presAssocID="{AA740914-F8D3-4565-838D-F0ACFC9B40F5}" presName="text_1" presStyleLbl="node1" presStyleIdx="0" presStyleCnt="4" custScaleX="100915" custScaleY="124741" custLinFactNeighborX="-353" custLinFactNeighborY="-481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007894-A52D-40EE-A23C-349344C412CF}" type="pres">
      <dgm:prSet presAssocID="{AA740914-F8D3-4565-838D-F0ACFC9B40F5}" presName="accent_1" presStyleCnt="0"/>
      <dgm:spPr/>
    </dgm:pt>
    <dgm:pt modelId="{BDD069D1-818C-464C-A876-5AEB0EEDD726}" type="pres">
      <dgm:prSet presAssocID="{AA740914-F8D3-4565-838D-F0ACFC9B40F5}" presName="accentRepeatNode" presStyleLbl="solidFgAcc1" presStyleIdx="0" presStyleCnt="4"/>
      <dgm:spPr/>
    </dgm:pt>
    <dgm:pt modelId="{1784F97E-0C1B-4F3B-A9F6-B4A74125C726}" type="pres">
      <dgm:prSet presAssocID="{CFB34F74-DFB0-4085-8C50-8E968FD4A41A}" presName="text_2" presStyleLbl="node1" presStyleIdx="1" presStyleCnt="4" custScaleY="108835" custLinFactNeighborX="952" custLinFactNeighborY="-439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AC38C2-E991-4446-9460-327D197652F0}" type="pres">
      <dgm:prSet presAssocID="{CFB34F74-DFB0-4085-8C50-8E968FD4A41A}" presName="accent_2" presStyleCnt="0"/>
      <dgm:spPr/>
    </dgm:pt>
    <dgm:pt modelId="{62937BE6-A6F9-494A-8F8E-30B1EC9BCA4D}" type="pres">
      <dgm:prSet presAssocID="{CFB34F74-DFB0-4085-8C50-8E968FD4A41A}" presName="accentRepeatNode" presStyleLbl="solidFgAcc1" presStyleIdx="1" presStyleCnt="4"/>
      <dgm:spPr/>
    </dgm:pt>
    <dgm:pt modelId="{43B2A702-8283-4445-8D55-E6B3762CBB67}" type="pres">
      <dgm:prSet presAssocID="{00ADB52E-0392-42E1-850A-AB9D2F36B9AA}" presName="text_3" presStyleLbl="node1" presStyleIdx="2" presStyleCnt="4" custScaleY="100612" custLinFactNeighborX="971" custLinFactNeighborY="-241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46F31A-8043-44FB-B07E-5BFCD85745E7}" type="pres">
      <dgm:prSet presAssocID="{00ADB52E-0392-42E1-850A-AB9D2F36B9AA}" presName="accent_3" presStyleCnt="0"/>
      <dgm:spPr/>
    </dgm:pt>
    <dgm:pt modelId="{2C4C5A62-FC1E-430C-B7F7-B86AB893402C}" type="pres">
      <dgm:prSet presAssocID="{00ADB52E-0392-42E1-850A-AB9D2F36B9AA}" presName="accentRepeatNode" presStyleLbl="solidFgAcc1" presStyleIdx="2" presStyleCnt="4"/>
      <dgm:spPr/>
    </dgm:pt>
    <dgm:pt modelId="{6B8BCB7A-7FAD-4D5D-97FF-9620EFA99A15}" type="pres">
      <dgm:prSet presAssocID="{A178C60B-98AC-4448-8234-E1E16B69655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2BAF5-12F1-4C96-881A-B3D5A67D4160}" type="pres">
      <dgm:prSet presAssocID="{A178C60B-98AC-4448-8234-E1E16B69655A}" presName="accent_4" presStyleCnt="0"/>
      <dgm:spPr/>
    </dgm:pt>
    <dgm:pt modelId="{20681215-6FD6-438E-89A8-9B008596FBA7}" type="pres">
      <dgm:prSet presAssocID="{A178C60B-98AC-4448-8234-E1E16B69655A}" presName="accentRepeatNode" presStyleLbl="solidFgAcc1" presStyleIdx="3" presStyleCnt="4"/>
      <dgm:spPr/>
    </dgm:pt>
  </dgm:ptLst>
  <dgm:cxnLst>
    <dgm:cxn modelId="{61CEB6E8-8A7C-45FE-B487-1AF7D475C7C6}" type="presOf" srcId="{CFB34F74-DFB0-4085-8C50-8E968FD4A41A}" destId="{1784F97E-0C1B-4F3B-A9F6-B4A74125C726}" srcOrd="0" destOrd="0" presId="urn:microsoft.com/office/officeart/2008/layout/VerticalCurvedList"/>
    <dgm:cxn modelId="{E144EF24-18AD-4622-A656-27A53C3EE8AB}" srcId="{FDE8265E-38FA-4E66-A4A6-903C1448F6D8}" destId="{00ADB52E-0392-42E1-850A-AB9D2F36B9AA}" srcOrd="2" destOrd="0" parTransId="{DDE2BC6B-9182-4D6A-AE12-046592A749EF}" sibTransId="{F8ED9035-14A5-49C1-B2AF-3CDD7EFA66D3}"/>
    <dgm:cxn modelId="{B3C56986-98F0-4854-B35A-B0BFBF1F30BD}" type="presOf" srcId="{AA740914-F8D3-4565-838D-F0ACFC9B40F5}" destId="{1654C23B-E44D-49D1-8A42-497324981381}" srcOrd="0" destOrd="0" presId="urn:microsoft.com/office/officeart/2008/layout/VerticalCurvedList"/>
    <dgm:cxn modelId="{DDCC02EE-C736-48B7-9B93-2D9A61D0116C}" type="presOf" srcId="{A178C60B-98AC-4448-8234-E1E16B69655A}" destId="{6B8BCB7A-7FAD-4D5D-97FF-9620EFA99A15}" srcOrd="0" destOrd="0" presId="urn:microsoft.com/office/officeart/2008/layout/VerticalCurvedList"/>
    <dgm:cxn modelId="{54E38B8D-7B71-4B4C-AAF0-7C597B1DF209}" type="presOf" srcId="{A34FAF43-6152-4EF5-962A-B994C522B8D6}" destId="{C4D6420B-24C4-4EAE-A740-9E302A17BEFF}" srcOrd="0" destOrd="0" presId="urn:microsoft.com/office/officeart/2008/layout/VerticalCurvedList"/>
    <dgm:cxn modelId="{4158066F-5DF1-4092-B59A-F0232A4D2C17}" type="presOf" srcId="{00ADB52E-0392-42E1-850A-AB9D2F36B9AA}" destId="{43B2A702-8283-4445-8D55-E6B3762CBB67}" srcOrd="0" destOrd="0" presId="urn:microsoft.com/office/officeart/2008/layout/VerticalCurvedList"/>
    <dgm:cxn modelId="{FEAB3B47-208B-496F-9DE7-17DBB3FE848C}" srcId="{FDE8265E-38FA-4E66-A4A6-903C1448F6D8}" destId="{CFB34F74-DFB0-4085-8C50-8E968FD4A41A}" srcOrd="1" destOrd="0" parTransId="{21BEAD5D-0F5E-4F7B-9131-6E2F84D34C7F}" sibTransId="{9C4C0987-CC19-409D-8EB9-9232737C9C6A}"/>
    <dgm:cxn modelId="{EE09CAF3-C1F8-4320-B67F-2BF5E9ACDFA1}" type="presOf" srcId="{FDE8265E-38FA-4E66-A4A6-903C1448F6D8}" destId="{90CE12E4-08C2-4E7E-8761-747BE82E06C8}" srcOrd="0" destOrd="0" presId="urn:microsoft.com/office/officeart/2008/layout/VerticalCurvedList"/>
    <dgm:cxn modelId="{38419F1B-E3A7-41FA-8CA7-F47B73650BE9}" srcId="{FDE8265E-38FA-4E66-A4A6-903C1448F6D8}" destId="{AA740914-F8D3-4565-838D-F0ACFC9B40F5}" srcOrd="0" destOrd="0" parTransId="{AE869451-D736-4588-84AF-9EB72EB8E9D5}" sibTransId="{A34FAF43-6152-4EF5-962A-B994C522B8D6}"/>
    <dgm:cxn modelId="{475F6786-9AEB-45D8-AB9C-5B2411D93A3A}" srcId="{FDE8265E-38FA-4E66-A4A6-903C1448F6D8}" destId="{A178C60B-98AC-4448-8234-E1E16B69655A}" srcOrd="3" destOrd="0" parTransId="{D685D0D9-559C-4AB8-A5E5-BA03180FB01F}" sibTransId="{901B2B21-61F1-4B61-A317-FCD4DFE27CF6}"/>
    <dgm:cxn modelId="{F69A547B-10D1-4D8F-B4DB-F4FFD6D8E152}" type="presParOf" srcId="{90CE12E4-08C2-4E7E-8761-747BE82E06C8}" destId="{BDA758F5-0708-4645-B9E9-C3076907CA26}" srcOrd="0" destOrd="0" presId="urn:microsoft.com/office/officeart/2008/layout/VerticalCurvedList"/>
    <dgm:cxn modelId="{2C7CCC94-EA5C-4B50-8789-FDD8E32EEC12}" type="presParOf" srcId="{BDA758F5-0708-4645-B9E9-C3076907CA26}" destId="{E614FB68-BED8-4B04-A885-EB32409F9E78}" srcOrd="0" destOrd="0" presId="urn:microsoft.com/office/officeart/2008/layout/VerticalCurvedList"/>
    <dgm:cxn modelId="{37A4E49B-E3BB-455E-B80B-E0E0DB7FE64F}" type="presParOf" srcId="{E614FB68-BED8-4B04-A885-EB32409F9E78}" destId="{DA9E6D39-F97A-4CEF-BB00-EA68A0A744C7}" srcOrd="0" destOrd="0" presId="urn:microsoft.com/office/officeart/2008/layout/VerticalCurvedList"/>
    <dgm:cxn modelId="{1FF983DC-A4EB-4B43-A437-D8FABE2D2F6E}" type="presParOf" srcId="{E614FB68-BED8-4B04-A885-EB32409F9E78}" destId="{C4D6420B-24C4-4EAE-A740-9E302A17BEFF}" srcOrd="1" destOrd="0" presId="urn:microsoft.com/office/officeart/2008/layout/VerticalCurvedList"/>
    <dgm:cxn modelId="{E449D66C-69D8-4892-947B-CEDE1F6E673C}" type="presParOf" srcId="{E614FB68-BED8-4B04-A885-EB32409F9E78}" destId="{3A1583BB-DE3A-4E34-ADA7-786148E6A534}" srcOrd="2" destOrd="0" presId="urn:microsoft.com/office/officeart/2008/layout/VerticalCurvedList"/>
    <dgm:cxn modelId="{58BC490A-461C-41C2-8D56-5F10E933C948}" type="presParOf" srcId="{E614FB68-BED8-4B04-A885-EB32409F9E78}" destId="{98A32276-2CA7-403D-85BF-1DD2764EF312}" srcOrd="3" destOrd="0" presId="urn:microsoft.com/office/officeart/2008/layout/VerticalCurvedList"/>
    <dgm:cxn modelId="{FC2250A9-7E0B-42A2-95D1-D07ADB035B38}" type="presParOf" srcId="{BDA758F5-0708-4645-B9E9-C3076907CA26}" destId="{1654C23B-E44D-49D1-8A42-497324981381}" srcOrd="1" destOrd="0" presId="urn:microsoft.com/office/officeart/2008/layout/VerticalCurvedList"/>
    <dgm:cxn modelId="{C193908F-FDEA-4E5D-9608-669F750507BF}" type="presParOf" srcId="{BDA758F5-0708-4645-B9E9-C3076907CA26}" destId="{64007894-A52D-40EE-A23C-349344C412CF}" srcOrd="2" destOrd="0" presId="urn:microsoft.com/office/officeart/2008/layout/VerticalCurvedList"/>
    <dgm:cxn modelId="{227C88F0-7E39-48C2-A33E-334BB11E5223}" type="presParOf" srcId="{64007894-A52D-40EE-A23C-349344C412CF}" destId="{BDD069D1-818C-464C-A876-5AEB0EEDD726}" srcOrd="0" destOrd="0" presId="urn:microsoft.com/office/officeart/2008/layout/VerticalCurvedList"/>
    <dgm:cxn modelId="{0A2966C8-A1B9-46D4-8552-FCA59DBD71CC}" type="presParOf" srcId="{BDA758F5-0708-4645-B9E9-C3076907CA26}" destId="{1784F97E-0C1B-4F3B-A9F6-B4A74125C726}" srcOrd="3" destOrd="0" presId="urn:microsoft.com/office/officeart/2008/layout/VerticalCurvedList"/>
    <dgm:cxn modelId="{FB07BE22-2E6C-4C1B-8104-504259FA09F2}" type="presParOf" srcId="{BDA758F5-0708-4645-B9E9-C3076907CA26}" destId="{53AC38C2-E991-4446-9460-327D197652F0}" srcOrd="4" destOrd="0" presId="urn:microsoft.com/office/officeart/2008/layout/VerticalCurvedList"/>
    <dgm:cxn modelId="{B9676F41-FF6E-4997-ACAE-841621BB476F}" type="presParOf" srcId="{53AC38C2-E991-4446-9460-327D197652F0}" destId="{62937BE6-A6F9-494A-8F8E-30B1EC9BCA4D}" srcOrd="0" destOrd="0" presId="urn:microsoft.com/office/officeart/2008/layout/VerticalCurvedList"/>
    <dgm:cxn modelId="{40E328AD-6E8D-4038-A853-1D1BE03A5CB2}" type="presParOf" srcId="{BDA758F5-0708-4645-B9E9-C3076907CA26}" destId="{43B2A702-8283-4445-8D55-E6B3762CBB67}" srcOrd="5" destOrd="0" presId="urn:microsoft.com/office/officeart/2008/layout/VerticalCurvedList"/>
    <dgm:cxn modelId="{65DAE6B6-8918-4997-93D0-3B246011AF26}" type="presParOf" srcId="{BDA758F5-0708-4645-B9E9-C3076907CA26}" destId="{0846F31A-8043-44FB-B07E-5BFCD85745E7}" srcOrd="6" destOrd="0" presId="urn:microsoft.com/office/officeart/2008/layout/VerticalCurvedList"/>
    <dgm:cxn modelId="{06A12D0A-752A-4B53-BE13-8C3E2F5C3085}" type="presParOf" srcId="{0846F31A-8043-44FB-B07E-5BFCD85745E7}" destId="{2C4C5A62-FC1E-430C-B7F7-B86AB893402C}" srcOrd="0" destOrd="0" presId="urn:microsoft.com/office/officeart/2008/layout/VerticalCurvedList"/>
    <dgm:cxn modelId="{E76EAFAE-280A-4464-8682-A58F63904D52}" type="presParOf" srcId="{BDA758F5-0708-4645-B9E9-C3076907CA26}" destId="{6B8BCB7A-7FAD-4D5D-97FF-9620EFA99A15}" srcOrd="7" destOrd="0" presId="urn:microsoft.com/office/officeart/2008/layout/VerticalCurvedList"/>
    <dgm:cxn modelId="{E73B9C6B-96EF-4B29-AFDE-3E68E76039CA}" type="presParOf" srcId="{BDA758F5-0708-4645-B9E9-C3076907CA26}" destId="{B262BAF5-12F1-4C96-881A-B3D5A67D4160}" srcOrd="8" destOrd="0" presId="urn:microsoft.com/office/officeart/2008/layout/VerticalCurvedList"/>
    <dgm:cxn modelId="{853FFF4A-25DF-474E-85BC-EC964E4AA1B1}" type="presParOf" srcId="{B262BAF5-12F1-4C96-881A-B3D5A67D4160}" destId="{20681215-6FD6-438E-89A8-9B008596FB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E46C4-4E8F-4705-913E-60E02BD251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4406C3-75B9-4AEF-A00D-7B2555B91B1A}">
      <dgm:prSet custT="1"/>
      <dgm:spPr/>
      <dgm:t>
        <a:bodyPr/>
        <a:lstStyle/>
        <a:p>
          <a:pPr marL="0" indent="0" rtl="0"/>
          <a:r>
            <a:rPr lang="en-GB" sz="2800" b="1" dirty="0" smtClean="0"/>
            <a:t>Regulator </a:t>
          </a:r>
          <a:r>
            <a:rPr lang="en-GB" sz="2800" b="1" dirty="0" err="1" smtClean="0"/>
            <a:t>menetapkan</a:t>
          </a:r>
          <a:r>
            <a:rPr lang="en-GB" sz="2800" b="1" dirty="0" smtClean="0"/>
            <a:t> </a:t>
          </a:r>
          <a:r>
            <a:rPr lang="en-GB" sz="2800" b="1" dirty="0" err="1" smtClean="0"/>
            <a:t>skema</a:t>
          </a:r>
          <a:r>
            <a:rPr lang="en-GB" sz="2800" b="1" dirty="0" smtClean="0"/>
            <a:t> </a:t>
          </a:r>
          <a:r>
            <a:rPr lang="en-GB" sz="2800" b="1" dirty="0" err="1" smtClean="0"/>
            <a:t>sertifikasi</a:t>
          </a:r>
          <a:r>
            <a:rPr lang="en-GB" sz="2800" b="1" dirty="0" smtClean="0"/>
            <a:t> </a:t>
          </a:r>
          <a:r>
            <a:rPr lang="en-GB" sz="2800" b="1" dirty="0" err="1" smtClean="0"/>
            <a:t>produk</a:t>
          </a:r>
          <a:r>
            <a:rPr lang="en-GB" sz="2800" b="1" dirty="0" smtClean="0"/>
            <a:t> </a:t>
          </a:r>
          <a:r>
            <a:rPr lang="en-GB" sz="2800" b="1" dirty="0" err="1" smtClean="0"/>
            <a:t>penggunaan</a:t>
          </a:r>
          <a:r>
            <a:rPr lang="en-GB" sz="2800" b="1" dirty="0" smtClean="0"/>
            <a:t> </a:t>
          </a:r>
          <a:r>
            <a:rPr lang="en-GB" sz="2800" b="1" dirty="0" err="1" smtClean="0"/>
            <a:t>tanda</a:t>
          </a:r>
          <a:r>
            <a:rPr lang="en-GB" sz="2800" b="1" dirty="0" smtClean="0"/>
            <a:t> SNI / </a:t>
          </a:r>
          <a:r>
            <a:rPr lang="en-GB" sz="2800" b="1" dirty="0" err="1" smtClean="0"/>
            <a:t>Kesesuaian</a:t>
          </a:r>
          <a:endParaRPr lang="en-GB" sz="2800" b="1" dirty="0"/>
        </a:p>
      </dgm:t>
    </dgm:pt>
    <dgm:pt modelId="{4D34685C-B69D-4384-8876-2F8D3240BF3A}" type="parTrans" cxnId="{3291D86C-8C82-4B40-902B-ABE7A0370536}">
      <dgm:prSet/>
      <dgm:spPr/>
      <dgm:t>
        <a:bodyPr/>
        <a:lstStyle/>
        <a:p>
          <a:endParaRPr lang="en-GB"/>
        </a:p>
      </dgm:t>
    </dgm:pt>
    <dgm:pt modelId="{374D494F-1D22-4FEA-BC40-8129CB373F81}" type="sibTrans" cxnId="{3291D86C-8C82-4B40-902B-ABE7A0370536}">
      <dgm:prSet/>
      <dgm:spPr/>
      <dgm:t>
        <a:bodyPr/>
        <a:lstStyle/>
        <a:p>
          <a:endParaRPr lang="en-GB"/>
        </a:p>
      </dgm:t>
    </dgm:pt>
    <dgm:pt modelId="{8E0E780B-C373-4DF1-955B-63DBD53F4C39}">
      <dgm:prSet custT="1"/>
      <dgm:spPr/>
      <dgm:t>
        <a:bodyPr/>
        <a:lstStyle/>
        <a:p>
          <a:pPr marL="509588" indent="-223838" rtl="0"/>
          <a:r>
            <a:rPr lang="en-GB" sz="2800" dirty="0" err="1" smtClean="0"/>
            <a:t>Diperbolehkan</a:t>
          </a:r>
          <a:r>
            <a:rPr lang="en-GB" sz="2800" dirty="0" smtClean="0"/>
            <a:t> </a:t>
          </a:r>
          <a:r>
            <a:rPr lang="en-GB" sz="2800" dirty="0" err="1" smtClean="0"/>
            <a:t>dalam</a:t>
          </a:r>
          <a:r>
            <a:rPr lang="en-GB" sz="2800" dirty="0" smtClean="0"/>
            <a:t> ISO/IEC 17067:2013</a:t>
          </a:r>
          <a:endParaRPr lang="en-GB" sz="2800" dirty="0"/>
        </a:p>
      </dgm:t>
    </dgm:pt>
    <dgm:pt modelId="{D0400A18-E951-4D98-B1C3-565A9E17198E}" type="parTrans" cxnId="{0C1384D4-0EA9-4C43-B118-5C05EFA6A381}">
      <dgm:prSet/>
      <dgm:spPr/>
      <dgm:t>
        <a:bodyPr/>
        <a:lstStyle/>
        <a:p>
          <a:endParaRPr lang="en-GB"/>
        </a:p>
      </dgm:t>
    </dgm:pt>
    <dgm:pt modelId="{CDF16926-BC35-47B5-B9B5-16B588F104EA}" type="sibTrans" cxnId="{0C1384D4-0EA9-4C43-B118-5C05EFA6A381}">
      <dgm:prSet/>
      <dgm:spPr/>
      <dgm:t>
        <a:bodyPr/>
        <a:lstStyle/>
        <a:p>
          <a:endParaRPr lang="en-GB"/>
        </a:p>
      </dgm:t>
    </dgm:pt>
    <dgm:pt modelId="{9AF4F9B0-34F2-4F33-8C9A-874509C323DF}" type="pres">
      <dgm:prSet presAssocID="{5DCE46C4-4E8F-4705-913E-60E02BD251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22528E86-4F39-4725-AC2D-5D33FD5F0404}" type="pres">
      <dgm:prSet presAssocID="{5DCE46C4-4E8F-4705-913E-60E02BD25110}" presName="Name1" presStyleCnt="0"/>
      <dgm:spPr/>
    </dgm:pt>
    <dgm:pt modelId="{B05F10C0-108F-473B-96A3-B953A69B238C}" type="pres">
      <dgm:prSet presAssocID="{5DCE46C4-4E8F-4705-913E-60E02BD25110}" presName="cycle" presStyleCnt="0"/>
      <dgm:spPr/>
    </dgm:pt>
    <dgm:pt modelId="{2919D46F-89FB-4D20-94DC-FDD094AE408B}" type="pres">
      <dgm:prSet presAssocID="{5DCE46C4-4E8F-4705-913E-60E02BD25110}" presName="srcNode" presStyleLbl="node1" presStyleIdx="0" presStyleCnt="1"/>
      <dgm:spPr/>
    </dgm:pt>
    <dgm:pt modelId="{07A5ADA4-B8C1-44F4-BB44-9C71239ED9BF}" type="pres">
      <dgm:prSet presAssocID="{5DCE46C4-4E8F-4705-913E-60E02BD25110}" presName="conn" presStyleLbl="parChTrans1D2" presStyleIdx="0" presStyleCnt="1"/>
      <dgm:spPr/>
      <dgm:t>
        <a:bodyPr/>
        <a:lstStyle/>
        <a:p>
          <a:endParaRPr lang="en-GB"/>
        </a:p>
      </dgm:t>
    </dgm:pt>
    <dgm:pt modelId="{0CE17BF4-BD24-44C7-9663-996514FE18D4}" type="pres">
      <dgm:prSet presAssocID="{5DCE46C4-4E8F-4705-913E-60E02BD25110}" presName="extraNode" presStyleLbl="node1" presStyleIdx="0" presStyleCnt="1"/>
      <dgm:spPr/>
    </dgm:pt>
    <dgm:pt modelId="{764AFFC0-88F5-4D01-B73D-FB03748C40D2}" type="pres">
      <dgm:prSet presAssocID="{5DCE46C4-4E8F-4705-913E-60E02BD25110}" presName="dstNode" presStyleLbl="node1" presStyleIdx="0" presStyleCnt="1"/>
      <dgm:spPr/>
    </dgm:pt>
    <dgm:pt modelId="{0BED9CEA-F1F4-443B-A3FD-D7C14AE912CC}" type="pres">
      <dgm:prSet presAssocID="{2A4406C3-75B9-4AEF-A00D-7B2555B91B1A}" presName="text_1" presStyleLbl="node1" presStyleIdx="0" presStyleCnt="1" custScaleX="104733" custScaleY="1189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19C343-3AEC-472C-A6E8-28FE01468825}" type="pres">
      <dgm:prSet presAssocID="{2A4406C3-75B9-4AEF-A00D-7B2555B91B1A}" presName="accent_1" presStyleCnt="0"/>
      <dgm:spPr/>
    </dgm:pt>
    <dgm:pt modelId="{142948FE-9A6A-478F-8277-19D217D159B5}" type="pres">
      <dgm:prSet presAssocID="{2A4406C3-75B9-4AEF-A00D-7B2555B91B1A}" presName="accentRepeatNode" presStyleLbl="solidFgAcc1" presStyleIdx="0" presStyleCnt="1"/>
      <dgm:spPr/>
    </dgm:pt>
  </dgm:ptLst>
  <dgm:cxnLst>
    <dgm:cxn modelId="{772C4419-9623-46E5-8C0A-29033216EA69}" type="presOf" srcId="{8E0E780B-C373-4DF1-955B-63DBD53F4C39}" destId="{0BED9CEA-F1F4-443B-A3FD-D7C14AE912CC}" srcOrd="0" destOrd="1" presId="urn:microsoft.com/office/officeart/2008/layout/VerticalCurvedList"/>
    <dgm:cxn modelId="{0C1384D4-0EA9-4C43-B118-5C05EFA6A381}" srcId="{2A4406C3-75B9-4AEF-A00D-7B2555B91B1A}" destId="{8E0E780B-C373-4DF1-955B-63DBD53F4C39}" srcOrd="0" destOrd="0" parTransId="{D0400A18-E951-4D98-B1C3-565A9E17198E}" sibTransId="{CDF16926-BC35-47B5-B9B5-16B588F104EA}"/>
    <dgm:cxn modelId="{07B0E358-482C-4F01-B0A9-B0E7833E05FD}" type="presOf" srcId="{5DCE46C4-4E8F-4705-913E-60E02BD25110}" destId="{9AF4F9B0-34F2-4F33-8C9A-874509C323DF}" srcOrd="0" destOrd="0" presId="urn:microsoft.com/office/officeart/2008/layout/VerticalCurvedList"/>
    <dgm:cxn modelId="{96884931-33A2-45A6-97B6-E93E3CC51EB6}" type="presOf" srcId="{CDF16926-BC35-47B5-B9B5-16B588F104EA}" destId="{07A5ADA4-B8C1-44F4-BB44-9C71239ED9BF}" srcOrd="0" destOrd="0" presId="urn:microsoft.com/office/officeart/2008/layout/VerticalCurvedList"/>
    <dgm:cxn modelId="{48DE10DA-1408-4355-8348-AEEF1C76A317}" type="presOf" srcId="{2A4406C3-75B9-4AEF-A00D-7B2555B91B1A}" destId="{0BED9CEA-F1F4-443B-A3FD-D7C14AE912CC}" srcOrd="0" destOrd="0" presId="urn:microsoft.com/office/officeart/2008/layout/VerticalCurvedList"/>
    <dgm:cxn modelId="{3291D86C-8C82-4B40-902B-ABE7A0370536}" srcId="{5DCE46C4-4E8F-4705-913E-60E02BD25110}" destId="{2A4406C3-75B9-4AEF-A00D-7B2555B91B1A}" srcOrd="0" destOrd="0" parTransId="{4D34685C-B69D-4384-8876-2F8D3240BF3A}" sibTransId="{374D494F-1D22-4FEA-BC40-8129CB373F81}"/>
    <dgm:cxn modelId="{B5C481A3-3E7F-4C1C-AD38-F43D80D0E416}" type="presParOf" srcId="{9AF4F9B0-34F2-4F33-8C9A-874509C323DF}" destId="{22528E86-4F39-4725-AC2D-5D33FD5F0404}" srcOrd="0" destOrd="0" presId="urn:microsoft.com/office/officeart/2008/layout/VerticalCurvedList"/>
    <dgm:cxn modelId="{D672DA2B-F91E-4D68-ACBE-6CBB010ADD03}" type="presParOf" srcId="{22528E86-4F39-4725-AC2D-5D33FD5F0404}" destId="{B05F10C0-108F-473B-96A3-B953A69B238C}" srcOrd="0" destOrd="0" presId="urn:microsoft.com/office/officeart/2008/layout/VerticalCurvedList"/>
    <dgm:cxn modelId="{725BFA8B-0F7F-494F-A869-9FFC786B0B09}" type="presParOf" srcId="{B05F10C0-108F-473B-96A3-B953A69B238C}" destId="{2919D46F-89FB-4D20-94DC-FDD094AE408B}" srcOrd="0" destOrd="0" presId="urn:microsoft.com/office/officeart/2008/layout/VerticalCurvedList"/>
    <dgm:cxn modelId="{2BA2C34F-69DD-466D-90C6-77E1B79B2A78}" type="presParOf" srcId="{B05F10C0-108F-473B-96A3-B953A69B238C}" destId="{07A5ADA4-B8C1-44F4-BB44-9C71239ED9BF}" srcOrd="1" destOrd="0" presId="urn:microsoft.com/office/officeart/2008/layout/VerticalCurvedList"/>
    <dgm:cxn modelId="{AEDFCD34-EFA8-410B-99CB-513D56CA5249}" type="presParOf" srcId="{B05F10C0-108F-473B-96A3-B953A69B238C}" destId="{0CE17BF4-BD24-44C7-9663-996514FE18D4}" srcOrd="2" destOrd="0" presId="urn:microsoft.com/office/officeart/2008/layout/VerticalCurvedList"/>
    <dgm:cxn modelId="{FD0DDFEC-9570-40DF-A129-C06A4EB94EAD}" type="presParOf" srcId="{B05F10C0-108F-473B-96A3-B953A69B238C}" destId="{764AFFC0-88F5-4D01-B73D-FB03748C40D2}" srcOrd="3" destOrd="0" presId="urn:microsoft.com/office/officeart/2008/layout/VerticalCurvedList"/>
    <dgm:cxn modelId="{82F0CEF0-6EFA-47A4-867E-08D198F74181}" type="presParOf" srcId="{22528E86-4F39-4725-AC2D-5D33FD5F0404}" destId="{0BED9CEA-F1F4-443B-A3FD-D7C14AE912CC}" srcOrd="1" destOrd="0" presId="urn:microsoft.com/office/officeart/2008/layout/VerticalCurvedList"/>
    <dgm:cxn modelId="{38448A37-D12A-488C-BD7F-5E03CE9730AB}" type="presParOf" srcId="{22528E86-4F39-4725-AC2D-5D33FD5F0404}" destId="{4619C343-3AEC-472C-A6E8-28FE01468825}" srcOrd="2" destOrd="0" presId="urn:microsoft.com/office/officeart/2008/layout/VerticalCurvedList"/>
    <dgm:cxn modelId="{1F9B680C-9650-4292-88E9-61CF82652C22}" type="presParOf" srcId="{4619C343-3AEC-472C-A6E8-28FE01468825}" destId="{142948FE-9A6A-478F-8277-19D217D159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6420B-24C4-4EAE-A740-9E302A17BEFF}">
      <dsp:nvSpPr>
        <dsp:cNvPr id="0" name=""/>
        <dsp:cNvSpPr/>
      </dsp:nvSpPr>
      <dsp:spPr>
        <a:xfrm>
          <a:off x="-5386725" y="-821998"/>
          <a:ext cx="6391663" cy="6391663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4C23B-E44D-49D1-8A42-497324981381}">
      <dsp:nvSpPr>
        <dsp:cNvPr id="0" name=""/>
        <dsp:cNvSpPr/>
      </dsp:nvSpPr>
      <dsp:spPr>
        <a:xfrm>
          <a:off x="450142" y="0"/>
          <a:ext cx="8338954" cy="911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4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/>
            <a:t>Waktu</a:t>
          </a:r>
          <a:r>
            <a:rPr lang="en-GB" sz="2400" b="1" kern="1200" dirty="0" smtClean="0"/>
            <a:t> audit yang </a:t>
          </a:r>
          <a:r>
            <a:rPr lang="en-GB" sz="2400" b="1" kern="1200" dirty="0" err="1" smtClean="0"/>
            <a:t>berbeda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untuk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ukuran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dan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tipe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perusahaan</a:t>
          </a:r>
          <a:r>
            <a:rPr lang="en-GB" sz="2400" b="1" kern="1200" dirty="0" smtClean="0"/>
            <a:t> yang </a:t>
          </a:r>
          <a:r>
            <a:rPr lang="en-GB" sz="2400" b="1" kern="1200" dirty="0" err="1" smtClean="0"/>
            <a:t>serupa</a:t>
          </a:r>
          <a:endParaRPr lang="en-US" sz="2400" b="1" kern="1200" dirty="0"/>
        </a:p>
      </dsp:txBody>
      <dsp:txXfrm>
        <a:off x="450142" y="0"/>
        <a:ext cx="8338954" cy="911084"/>
      </dsp:txXfrm>
    </dsp:sp>
    <dsp:sp modelId="{BDD069D1-818C-464C-A876-5AEB0EEDD726}">
      <dsp:nvSpPr>
        <dsp:cNvPr id="0" name=""/>
        <dsp:cNvSpPr/>
      </dsp:nvSpPr>
      <dsp:spPr>
        <a:xfrm>
          <a:off x="60629" y="273702"/>
          <a:ext cx="912976" cy="9129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4F97E-0C1B-4F3B-A9F6-B4A74125C726}">
      <dsp:nvSpPr>
        <dsp:cNvPr id="0" name=""/>
        <dsp:cNvSpPr/>
      </dsp:nvSpPr>
      <dsp:spPr>
        <a:xfrm>
          <a:off x="1010542" y="1107662"/>
          <a:ext cx="7844600" cy="79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4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/>
            <a:t>Pengambilan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sampel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berbeda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untuk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kategori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produk</a:t>
          </a:r>
          <a:r>
            <a:rPr lang="en-GB" sz="2400" b="1" kern="1200" dirty="0" smtClean="0"/>
            <a:t> yang </a:t>
          </a:r>
          <a:r>
            <a:rPr lang="en-GB" sz="2400" b="1" kern="1200" dirty="0" err="1" smtClean="0"/>
            <a:t>sama</a:t>
          </a:r>
          <a:endParaRPr lang="en-US" sz="2400" b="1" kern="1200" dirty="0"/>
        </a:p>
      </dsp:txBody>
      <dsp:txXfrm>
        <a:off x="1010542" y="1107662"/>
        <a:ext cx="7844600" cy="794910"/>
      </dsp:txXfrm>
    </dsp:sp>
    <dsp:sp modelId="{62937BE6-A6F9-494A-8F8E-30B1EC9BCA4D}">
      <dsp:nvSpPr>
        <dsp:cNvPr id="0" name=""/>
        <dsp:cNvSpPr/>
      </dsp:nvSpPr>
      <dsp:spPr>
        <a:xfrm>
          <a:off x="479373" y="1369464"/>
          <a:ext cx="912976" cy="9129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2A702-8283-4445-8D55-E6B3762CBB67}">
      <dsp:nvSpPr>
        <dsp:cNvPr id="0" name=""/>
        <dsp:cNvSpPr/>
      </dsp:nvSpPr>
      <dsp:spPr>
        <a:xfrm>
          <a:off x="1012032" y="2377835"/>
          <a:ext cx="7844600" cy="734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4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/>
            <a:t>Pola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pensubkontrakan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antara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LSPro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dan</a:t>
          </a:r>
          <a:r>
            <a:rPr lang="en-GB" sz="2400" b="1" kern="1200" dirty="0" smtClean="0"/>
            <a:t> Lab. </a:t>
          </a:r>
          <a:r>
            <a:rPr lang="en-GB" sz="2400" b="1" kern="1200" dirty="0" err="1" smtClean="0"/>
            <a:t>Uji</a:t>
          </a:r>
          <a:r>
            <a:rPr lang="en-GB" sz="2400" b="1" kern="1200" dirty="0" smtClean="0"/>
            <a:t> yang </a:t>
          </a:r>
          <a:r>
            <a:rPr lang="en-GB" sz="2400" b="1" kern="1200" dirty="0" err="1" smtClean="0"/>
            <a:t>tidak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sesuai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ketentuan</a:t>
          </a:r>
          <a:r>
            <a:rPr lang="en-GB" sz="2400" b="1" kern="1200" dirty="0" smtClean="0"/>
            <a:t> KAN </a:t>
          </a:r>
          <a:r>
            <a:rPr lang="en-GB" sz="2400" b="1" kern="1200" dirty="0" err="1" smtClean="0"/>
            <a:t>dan</a:t>
          </a:r>
          <a:r>
            <a:rPr lang="en-GB" sz="2400" b="1" kern="1200" dirty="0" smtClean="0"/>
            <a:t>/</a:t>
          </a:r>
          <a:r>
            <a:rPr lang="en-GB" sz="2400" b="1" kern="1200" dirty="0" err="1" smtClean="0"/>
            <a:t>atau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Regulasi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Teknis</a:t>
          </a:r>
          <a:endParaRPr lang="en-US" sz="2400" b="1" kern="1200" dirty="0"/>
        </a:p>
      </dsp:txBody>
      <dsp:txXfrm>
        <a:off x="1012032" y="2377835"/>
        <a:ext cx="7844600" cy="734850"/>
      </dsp:txXfrm>
    </dsp:sp>
    <dsp:sp modelId="{2C4C5A62-FC1E-430C-B7F7-B86AB893402C}">
      <dsp:nvSpPr>
        <dsp:cNvPr id="0" name=""/>
        <dsp:cNvSpPr/>
      </dsp:nvSpPr>
      <dsp:spPr>
        <a:xfrm>
          <a:off x="479373" y="2465225"/>
          <a:ext cx="912976" cy="9129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BCB7A-7FAD-4D5D-97FF-9620EFA99A15}">
      <dsp:nvSpPr>
        <dsp:cNvPr id="0" name=""/>
        <dsp:cNvSpPr/>
      </dsp:nvSpPr>
      <dsp:spPr>
        <a:xfrm>
          <a:off x="517117" y="3652284"/>
          <a:ext cx="8263344" cy="730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4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Penanggung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jawab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lebih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dari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satu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untuk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merek</a:t>
          </a:r>
          <a:r>
            <a:rPr lang="en-US" sz="2400" b="1" kern="1200" dirty="0" smtClean="0"/>
            <a:t> yang </a:t>
          </a:r>
          <a:r>
            <a:rPr lang="en-US" sz="2400" b="1" kern="1200" dirty="0" err="1" smtClean="0"/>
            <a:t>sama</a:t>
          </a:r>
          <a:endParaRPr lang="en-US" sz="2400" b="1" kern="1200" dirty="0"/>
        </a:p>
      </dsp:txBody>
      <dsp:txXfrm>
        <a:off x="517117" y="3652284"/>
        <a:ext cx="8263344" cy="730380"/>
      </dsp:txXfrm>
    </dsp:sp>
    <dsp:sp modelId="{20681215-6FD6-438E-89A8-9B008596FBA7}">
      <dsp:nvSpPr>
        <dsp:cNvPr id="0" name=""/>
        <dsp:cNvSpPr/>
      </dsp:nvSpPr>
      <dsp:spPr>
        <a:xfrm>
          <a:off x="60629" y="3560986"/>
          <a:ext cx="912976" cy="9129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5ADA4-B8C1-44F4-BB44-9C71239ED9BF}">
      <dsp:nvSpPr>
        <dsp:cNvPr id="0" name=""/>
        <dsp:cNvSpPr/>
      </dsp:nvSpPr>
      <dsp:spPr>
        <a:xfrm>
          <a:off x="-4977283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D9CEA-F1F4-443B-A3FD-D7C14AE912CC}">
      <dsp:nvSpPr>
        <dsp:cNvPr id="0" name=""/>
        <dsp:cNvSpPr/>
      </dsp:nvSpPr>
      <dsp:spPr>
        <a:xfrm>
          <a:off x="1157778" y="1020765"/>
          <a:ext cx="7202260" cy="266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8696" tIns="71120" rIns="71120" bIns="7112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Regulator </a:t>
          </a:r>
          <a:r>
            <a:rPr lang="en-GB" sz="2800" b="1" kern="1200" dirty="0" err="1" smtClean="0"/>
            <a:t>menetapkan</a:t>
          </a:r>
          <a:r>
            <a:rPr lang="en-GB" sz="2800" b="1" kern="1200" dirty="0" smtClean="0"/>
            <a:t> </a:t>
          </a:r>
          <a:r>
            <a:rPr lang="en-GB" sz="2800" b="1" kern="1200" dirty="0" err="1" smtClean="0"/>
            <a:t>skema</a:t>
          </a:r>
          <a:r>
            <a:rPr lang="en-GB" sz="2800" b="1" kern="1200" dirty="0" smtClean="0"/>
            <a:t> </a:t>
          </a:r>
          <a:r>
            <a:rPr lang="en-GB" sz="2800" b="1" kern="1200" dirty="0" err="1" smtClean="0"/>
            <a:t>sertifikasi</a:t>
          </a:r>
          <a:r>
            <a:rPr lang="en-GB" sz="2800" b="1" kern="1200" dirty="0" smtClean="0"/>
            <a:t> </a:t>
          </a:r>
          <a:r>
            <a:rPr lang="en-GB" sz="2800" b="1" kern="1200" dirty="0" err="1" smtClean="0"/>
            <a:t>produk</a:t>
          </a:r>
          <a:r>
            <a:rPr lang="en-GB" sz="2800" b="1" kern="1200" dirty="0" smtClean="0"/>
            <a:t> </a:t>
          </a:r>
          <a:r>
            <a:rPr lang="en-GB" sz="2800" b="1" kern="1200" dirty="0" err="1" smtClean="0"/>
            <a:t>penggunaan</a:t>
          </a:r>
          <a:r>
            <a:rPr lang="en-GB" sz="2800" b="1" kern="1200" dirty="0" smtClean="0"/>
            <a:t> </a:t>
          </a:r>
          <a:r>
            <a:rPr lang="en-GB" sz="2800" b="1" kern="1200" dirty="0" err="1" smtClean="0"/>
            <a:t>tanda</a:t>
          </a:r>
          <a:r>
            <a:rPr lang="en-GB" sz="2800" b="1" kern="1200" dirty="0" smtClean="0"/>
            <a:t> SNI / </a:t>
          </a:r>
          <a:r>
            <a:rPr lang="en-GB" sz="2800" b="1" kern="1200" dirty="0" err="1" smtClean="0"/>
            <a:t>Kesesuaian</a:t>
          </a:r>
          <a:endParaRPr lang="en-GB" sz="2800" b="1" kern="1200" dirty="0"/>
        </a:p>
        <a:p>
          <a:pPr marL="509588" lvl="1" indent="-223838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err="1" smtClean="0"/>
            <a:t>Diperbolehkan</a:t>
          </a:r>
          <a:r>
            <a:rPr lang="en-GB" sz="2800" kern="1200" dirty="0" smtClean="0"/>
            <a:t> </a:t>
          </a:r>
          <a:r>
            <a:rPr lang="en-GB" sz="2800" kern="1200" dirty="0" err="1" smtClean="0"/>
            <a:t>dalam</a:t>
          </a:r>
          <a:r>
            <a:rPr lang="en-GB" sz="2800" kern="1200" dirty="0" smtClean="0"/>
            <a:t> ISO/IEC 17067:2013</a:t>
          </a:r>
          <a:endParaRPr lang="en-GB" sz="2800" kern="1200" dirty="0"/>
        </a:p>
      </dsp:txBody>
      <dsp:txXfrm>
        <a:off x="1157778" y="1020765"/>
        <a:ext cx="7202260" cy="2666994"/>
      </dsp:txXfrm>
    </dsp:sp>
    <dsp:sp modelId="{142948FE-9A6A-478F-8277-19D217D159B5}">
      <dsp:nvSpPr>
        <dsp:cNvPr id="0" name=""/>
        <dsp:cNvSpPr/>
      </dsp:nvSpPr>
      <dsp:spPr>
        <a:xfrm>
          <a:off x="-81369" y="952375"/>
          <a:ext cx="2803774" cy="2803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217" cy="497025"/>
          </a:xfrm>
          <a:prstGeom prst="rect">
            <a:avLst/>
          </a:prstGeom>
        </p:spPr>
        <p:txBody>
          <a:bodyPr vert="horz" lIns="91202" tIns="45602" rIns="91202" bIns="45602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19" y="0"/>
            <a:ext cx="2972217" cy="497025"/>
          </a:xfrm>
          <a:prstGeom prst="rect">
            <a:avLst/>
          </a:prstGeom>
        </p:spPr>
        <p:txBody>
          <a:bodyPr vert="horz" lIns="91202" tIns="45602" rIns="91202" bIns="45602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A9B3320-F94B-47E9-B2A2-10851CBD97C8}" type="datetimeFigureOut">
              <a:rPr lang="id-ID"/>
              <a:pPr>
                <a:defRPr/>
              </a:pPr>
              <a:t>26/06/2014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554"/>
            <a:ext cx="2972217" cy="497025"/>
          </a:xfrm>
          <a:prstGeom prst="rect">
            <a:avLst/>
          </a:prstGeom>
        </p:spPr>
        <p:txBody>
          <a:bodyPr vert="horz" lIns="91202" tIns="45602" rIns="91202" bIns="45602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19" y="9448554"/>
            <a:ext cx="2972217" cy="497025"/>
          </a:xfrm>
          <a:prstGeom prst="rect">
            <a:avLst/>
          </a:prstGeom>
        </p:spPr>
        <p:txBody>
          <a:bodyPr vert="horz" lIns="91202" tIns="45602" rIns="91202" bIns="45602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B5968F5-13F4-4E50-9ABA-83BBD3A85B5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7979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17" cy="49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02" tIns="45602" rIns="91202" bIns="4560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219" y="0"/>
            <a:ext cx="2972217" cy="49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02" tIns="45602" rIns="91202" bIns="4560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5013" y="746125"/>
            <a:ext cx="53879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739" y="4724278"/>
            <a:ext cx="5484523" cy="4476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02" tIns="45602" rIns="91202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554"/>
            <a:ext cx="2972217" cy="49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02" tIns="45602" rIns="91202" bIns="4560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219" y="9448554"/>
            <a:ext cx="2972217" cy="49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02" tIns="45602" rIns="91202" bIns="4560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1B271B-EF7B-48F1-9D0C-8674396BC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3651" indent="-28602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4079" indent="-228816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1709" indent="-228816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9342" indent="-228816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6974" indent="-22881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4604" indent="-22881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32235" indent="-22881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9866" indent="-22881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A9E77F6-71CC-4C76-BE6E-117B72503E42}" type="slidenum">
              <a:rPr lang="en-US" b="0" smtClean="0"/>
              <a:pPr eaLnBrk="1" hangingPunct="1">
                <a:defRPr/>
              </a:pPr>
              <a:t>1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6600" y="747713"/>
            <a:ext cx="5384800" cy="3729037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987B342-C84C-46B3-AA59-889686AA432E}" type="slidenum">
              <a:rPr lang="id-ID" smtClean="0"/>
              <a:pPr>
                <a:defRPr/>
              </a:pPr>
              <a:t>18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1"/>
          <p:cNvGrpSpPr>
            <a:grpSpLocks/>
          </p:cNvGrpSpPr>
          <p:nvPr/>
        </p:nvGrpSpPr>
        <p:grpSpPr bwMode="auto">
          <a:xfrm>
            <a:off x="471488" y="4763"/>
            <a:ext cx="8683625" cy="6853237"/>
            <a:chOff x="274" y="10"/>
            <a:chExt cx="5049" cy="4310"/>
          </a:xfrm>
        </p:grpSpPr>
        <p:sp>
          <p:nvSpPr>
            <p:cNvPr id="5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19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19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5"/>
          <p:cNvSpPr>
            <a:spLocks noChangeArrowheads="1"/>
          </p:cNvSpPr>
          <p:nvPr/>
        </p:nvSpPr>
        <p:spPr bwMode="gray">
          <a:xfrm>
            <a:off x="6015038" y="5576888"/>
            <a:ext cx="773112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6"/>
          <p:cNvSpPr>
            <a:spLocks noChangeArrowheads="1"/>
          </p:cNvSpPr>
          <p:nvPr/>
        </p:nvSpPr>
        <p:spPr bwMode="gray">
          <a:xfrm>
            <a:off x="7591425" y="5588000"/>
            <a:ext cx="785813" cy="63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7"/>
          <p:cNvSpPr>
            <a:spLocks noChangeArrowheads="1"/>
          </p:cNvSpPr>
          <p:nvPr/>
        </p:nvSpPr>
        <p:spPr bwMode="gray">
          <a:xfrm>
            <a:off x="6791325" y="4943475"/>
            <a:ext cx="785813" cy="636588"/>
          </a:xfrm>
          <a:prstGeom prst="rect">
            <a:avLst/>
          </a:prstGeom>
          <a:solidFill>
            <a:srgbClr val="F3F3F3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70"/>
          <p:cNvSpPr>
            <a:spLocks noChangeArrowheads="1"/>
          </p:cNvSpPr>
          <p:nvPr/>
        </p:nvSpPr>
        <p:spPr bwMode="gray">
          <a:xfrm>
            <a:off x="2871788" y="5588000"/>
            <a:ext cx="785812" cy="63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1"/>
          <p:cNvSpPr>
            <a:spLocks noChangeArrowheads="1"/>
          </p:cNvSpPr>
          <p:nvPr/>
        </p:nvSpPr>
        <p:spPr bwMode="gray">
          <a:xfrm>
            <a:off x="4446588" y="5588000"/>
            <a:ext cx="787400" cy="63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72"/>
          <p:cNvSpPr>
            <a:spLocks noChangeArrowheads="1"/>
          </p:cNvSpPr>
          <p:nvPr/>
        </p:nvSpPr>
        <p:spPr bwMode="gray">
          <a:xfrm>
            <a:off x="3648075" y="4943475"/>
            <a:ext cx="785813" cy="636588"/>
          </a:xfrm>
          <a:prstGeom prst="rect">
            <a:avLst/>
          </a:prstGeom>
          <a:solidFill>
            <a:srgbClr val="F3F3F3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3"/>
          <p:cNvSpPr>
            <a:spLocks noChangeArrowheads="1"/>
          </p:cNvSpPr>
          <p:nvPr/>
        </p:nvSpPr>
        <p:spPr bwMode="gray">
          <a:xfrm>
            <a:off x="5219700" y="4943475"/>
            <a:ext cx="785813" cy="636588"/>
          </a:xfrm>
          <a:prstGeom prst="rect">
            <a:avLst/>
          </a:prstGeom>
          <a:solidFill>
            <a:srgbClr val="F3F3F3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74"/>
          <p:cNvSpPr>
            <a:spLocks noChangeArrowheads="1"/>
          </p:cNvSpPr>
          <p:nvPr/>
        </p:nvSpPr>
        <p:spPr bwMode="gray">
          <a:xfrm>
            <a:off x="2078038" y="4943475"/>
            <a:ext cx="785812" cy="636588"/>
          </a:xfrm>
          <a:prstGeom prst="rect">
            <a:avLst/>
          </a:prstGeom>
          <a:solidFill>
            <a:srgbClr val="F3F3F3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75"/>
          <p:cNvSpPr>
            <a:spLocks noChangeArrowheads="1"/>
          </p:cNvSpPr>
          <p:nvPr/>
        </p:nvSpPr>
        <p:spPr bwMode="gray">
          <a:xfrm>
            <a:off x="6003925" y="4310063"/>
            <a:ext cx="785813" cy="636587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76"/>
          <p:cNvSpPr>
            <a:spLocks noChangeArrowheads="1"/>
          </p:cNvSpPr>
          <p:nvPr/>
        </p:nvSpPr>
        <p:spPr bwMode="gray">
          <a:xfrm>
            <a:off x="7578725" y="4300538"/>
            <a:ext cx="785813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77"/>
          <p:cNvSpPr>
            <a:spLocks noChangeArrowheads="1"/>
          </p:cNvSpPr>
          <p:nvPr/>
        </p:nvSpPr>
        <p:spPr bwMode="gray">
          <a:xfrm>
            <a:off x="9139238" y="4300538"/>
            <a:ext cx="762000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78"/>
          <p:cNvSpPr>
            <a:spLocks noChangeArrowheads="1"/>
          </p:cNvSpPr>
          <p:nvPr/>
        </p:nvSpPr>
        <p:spPr bwMode="gray">
          <a:xfrm>
            <a:off x="4446588" y="4310063"/>
            <a:ext cx="787400" cy="636587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85"/>
          <p:cNvSpPr>
            <a:spLocks noChangeArrowheads="1"/>
          </p:cNvSpPr>
          <p:nvPr/>
        </p:nvSpPr>
        <p:spPr bwMode="gray">
          <a:xfrm>
            <a:off x="8362950" y="6221413"/>
            <a:ext cx="785813" cy="636587"/>
          </a:xfrm>
          <a:prstGeom prst="rect">
            <a:avLst/>
          </a:prstGeom>
          <a:solidFill>
            <a:schemeClr val="accent1">
              <a:lumMod val="60000"/>
              <a:lumOff val="40000"/>
              <a:alpha val="39999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86"/>
          <p:cNvSpPr>
            <a:spLocks noChangeArrowheads="1"/>
          </p:cNvSpPr>
          <p:nvPr/>
        </p:nvSpPr>
        <p:spPr bwMode="gray">
          <a:xfrm>
            <a:off x="3652838" y="6221413"/>
            <a:ext cx="788987" cy="636587"/>
          </a:xfrm>
          <a:prstGeom prst="rect">
            <a:avLst/>
          </a:prstGeom>
          <a:solidFill>
            <a:schemeClr val="accent1">
              <a:lumMod val="60000"/>
              <a:lumOff val="40000"/>
              <a:alpha val="39999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87"/>
          <p:cNvSpPr>
            <a:spLocks noChangeArrowheads="1"/>
          </p:cNvSpPr>
          <p:nvPr/>
        </p:nvSpPr>
        <p:spPr bwMode="gray">
          <a:xfrm>
            <a:off x="5227638" y="6221413"/>
            <a:ext cx="785812" cy="636587"/>
          </a:xfrm>
          <a:prstGeom prst="rect">
            <a:avLst/>
          </a:prstGeom>
          <a:solidFill>
            <a:schemeClr val="accent1">
              <a:lumMod val="60000"/>
              <a:lumOff val="40000"/>
              <a:alpha val="39999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88"/>
          <p:cNvSpPr>
            <a:spLocks noChangeArrowheads="1"/>
          </p:cNvSpPr>
          <p:nvPr/>
        </p:nvSpPr>
        <p:spPr bwMode="gray">
          <a:xfrm>
            <a:off x="2081213" y="6221413"/>
            <a:ext cx="785812" cy="636587"/>
          </a:xfrm>
          <a:prstGeom prst="rect">
            <a:avLst/>
          </a:prstGeom>
          <a:solidFill>
            <a:schemeClr val="accent1">
              <a:lumMod val="60000"/>
              <a:lumOff val="40000"/>
              <a:alpha val="39999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206"/>
          <p:cNvGrpSpPr>
            <a:grpSpLocks/>
          </p:cNvGrpSpPr>
          <p:nvPr/>
        </p:nvGrpSpPr>
        <p:grpSpPr bwMode="auto">
          <a:xfrm>
            <a:off x="0" y="533400"/>
            <a:ext cx="9906000" cy="5689600"/>
            <a:chOff x="0" y="336"/>
            <a:chExt cx="5760" cy="3584"/>
          </a:xfrm>
        </p:grpSpPr>
        <p:sp>
          <p:nvSpPr>
            <p:cNvPr id="3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141"/>
          <p:cNvSpPr>
            <a:spLocks noChangeArrowheads="1"/>
          </p:cNvSpPr>
          <p:nvPr/>
        </p:nvSpPr>
        <p:spPr bwMode="gray">
          <a:xfrm>
            <a:off x="5233988" y="1185863"/>
            <a:ext cx="785812" cy="633412"/>
          </a:xfrm>
          <a:prstGeom prst="rect">
            <a:avLst/>
          </a:prstGeom>
          <a:solidFill>
            <a:srgbClr val="00B0F0">
              <a:alpha val="5098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53"/>
          <p:cNvSpPr>
            <a:spLocks noChangeArrowheads="1"/>
          </p:cNvSpPr>
          <p:nvPr/>
        </p:nvSpPr>
        <p:spPr bwMode="gray">
          <a:xfrm>
            <a:off x="4416425" y="534988"/>
            <a:ext cx="785813" cy="633412"/>
          </a:xfrm>
          <a:prstGeom prst="rect">
            <a:avLst/>
          </a:prstGeom>
          <a:solidFill>
            <a:srgbClr val="FFFF99">
              <a:alpha val="10196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55"/>
          <p:cNvSpPr>
            <a:spLocks noChangeArrowheads="1"/>
          </p:cNvSpPr>
          <p:nvPr/>
        </p:nvSpPr>
        <p:spPr bwMode="gray">
          <a:xfrm>
            <a:off x="6756400" y="15875"/>
            <a:ext cx="787400" cy="522288"/>
          </a:xfrm>
          <a:prstGeom prst="rect">
            <a:avLst/>
          </a:prstGeom>
          <a:solidFill>
            <a:srgbClr val="00B0F0">
              <a:alpha val="5098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62"/>
          <p:cNvSpPr>
            <a:spLocks noChangeArrowheads="1"/>
          </p:cNvSpPr>
          <p:nvPr/>
        </p:nvSpPr>
        <p:spPr bwMode="gray">
          <a:xfrm>
            <a:off x="482600" y="1147763"/>
            <a:ext cx="787400" cy="633412"/>
          </a:xfrm>
          <a:prstGeom prst="rect">
            <a:avLst/>
          </a:prstGeom>
          <a:solidFill>
            <a:srgbClr val="FFCCFF">
              <a:alpha val="14902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64"/>
          <p:cNvSpPr>
            <a:spLocks noChangeArrowheads="1"/>
          </p:cNvSpPr>
          <p:nvPr/>
        </p:nvSpPr>
        <p:spPr bwMode="gray">
          <a:xfrm>
            <a:off x="2046288" y="4763"/>
            <a:ext cx="785812" cy="522287"/>
          </a:xfrm>
          <a:prstGeom prst="rect">
            <a:avLst/>
          </a:prstGeom>
          <a:solidFill>
            <a:srgbClr val="FFFF99">
              <a:alpha val="10196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79"/>
          <p:cNvSpPr>
            <a:spLocks noChangeArrowheads="1"/>
          </p:cNvSpPr>
          <p:nvPr/>
        </p:nvSpPr>
        <p:spPr bwMode="gray">
          <a:xfrm>
            <a:off x="6772275" y="1165225"/>
            <a:ext cx="785813" cy="633413"/>
          </a:xfrm>
          <a:prstGeom prst="rect">
            <a:avLst/>
          </a:prstGeom>
          <a:solidFill>
            <a:srgbClr val="FFFF99">
              <a:alpha val="10196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80"/>
          <p:cNvSpPr>
            <a:spLocks noChangeArrowheads="1"/>
          </p:cNvSpPr>
          <p:nvPr/>
        </p:nvSpPr>
        <p:spPr bwMode="gray">
          <a:xfrm>
            <a:off x="8332788" y="1165225"/>
            <a:ext cx="785812" cy="633413"/>
          </a:xfrm>
          <a:prstGeom prst="rect">
            <a:avLst/>
          </a:prstGeom>
          <a:solidFill>
            <a:srgbClr val="FFCCFF">
              <a:alpha val="14902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81"/>
          <p:cNvSpPr>
            <a:spLocks noChangeArrowheads="1"/>
          </p:cNvSpPr>
          <p:nvPr/>
        </p:nvSpPr>
        <p:spPr bwMode="gray">
          <a:xfrm>
            <a:off x="3629025" y="1165225"/>
            <a:ext cx="785813" cy="633413"/>
          </a:xfrm>
          <a:prstGeom prst="rect">
            <a:avLst/>
          </a:prstGeom>
          <a:solidFill>
            <a:srgbClr val="CCFF99">
              <a:alpha val="14902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82"/>
          <p:cNvSpPr>
            <a:spLocks noChangeArrowheads="1"/>
          </p:cNvSpPr>
          <p:nvPr/>
        </p:nvSpPr>
        <p:spPr bwMode="gray">
          <a:xfrm>
            <a:off x="5945188" y="527050"/>
            <a:ext cx="785812" cy="633413"/>
          </a:xfrm>
          <a:prstGeom prst="rect">
            <a:avLst/>
          </a:prstGeom>
          <a:solidFill>
            <a:srgbClr val="FFCCFF">
              <a:alpha val="14902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83"/>
          <p:cNvSpPr>
            <a:spLocks noChangeArrowheads="1"/>
          </p:cNvSpPr>
          <p:nvPr/>
        </p:nvSpPr>
        <p:spPr bwMode="gray">
          <a:xfrm>
            <a:off x="2046288" y="1165225"/>
            <a:ext cx="785812" cy="633413"/>
          </a:xfrm>
          <a:prstGeom prst="rect">
            <a:avLst/>
          </a:prstGeom>
          <a:solidFill>
            <a:srgbClr val="FFFF99">
              <a:alpha val="10196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89"/>
          <p:cNvSpPr>
            <a:spLocks noChangeArrowheads="1"/>
          </p:cNvSpPr>
          <p:nvPr/>
        </p:nvSpPr>
        <p:spPr bwMode="gray">
          <a:xfrm>
            <a:off x="474663" y="4763"/>
            <a:ext cx="785812" cy="522287"/>
          </a:xfrm>
          <a:prstGeom prst="rect">
            <a:avLst/>
          </a:prstGeom>
          <a:solidFill>
            <a:srgbClr val="00B0F0">
              <a:alpha val="5098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190"/>
          <p:cNvSpPr>
            <a:spLocks noChangeArrowheads="1"/>
          </p:cNvSpPr>
          <p:nvPr/>
        </p:nvSpPr>
        <p:spPr bwMode="gray">
          <a:xfrm>
            <a:off x="1238250" y="533400"/>
            <a:ext cx="785813" cy="633413"/>
          </a:xfrm>
          <a:prstGeom prst="rect">
            <a:avLst/>
          </a:prstGeom>
          <a:solidFill>
            <a:srgbClr val="CCFF99">
              <a:alpha val="14902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200"/>
          <p:cNvSpPr>
            <a:spLocks noChangeArrowheads="1"/>
          </p:cNvSpPr>
          <p:nvPr/>
        </p:nvSpPr>
        <p:spPr bwMode="gray">
          <a:xfrm>
            <a:off x="2859088" y="534988"/>
            <a:ext cx="785812" cy="633412"/>
          </a:xfrm>
          <a:prstGeom prst="rect">
            <a:avLst/>
          </a:prstGeom>
          <a:solidFill>
            <a:srgbClr val="00B0F0">
              <a:alpha val="5098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185"/>
          <p:cNvSpPr>
            <a:spLocks noChangeArrowheads="1"/>
          </p:cNvSpPr>
          <p:nvPr/>
        </p:nvSpPr>
        <p:spPr bwMode="gray">
          <a:xfrm>
            <a:off x="6807200" y="6221413"/>
            <a:ext cx="787400" cy="636587"/>
          </a:xfrm>
          <a:prstGeom prst="rect">
            <a:avLst/>
          </a:prstGeom>
          <a:solidFill>
            <a:schemeClr val="accent1">
              <a:lumMod val="60000"/>
              <a:lumOff val="40000"/>
              <a:alpha val="39999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70"/>
          <p:cNvSpPr>
            <a:spLocks noChangeArrowheads="1"/>
          </p:cNvSpPr>
          <p:nvPr/>
        </p:nvSpPr>
        <p:spPr bwMode="gray">
          <a:xfrm>
            <a:off x="1296988" y="5584825"/>
            <a:ext cx="785812" cy="63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74"/>
          <p:cNvSpPr>
            <a:spLocks noChangeArrowheads="1"/>
          </p:cNvSpPr>
          <p:nvPr/>
        </p:nvSpPr>
        <p:spPr bwMode="gray">
          <a:xfrm>
            <a:off x="503238" y="4953000"/>
            <a:ext cx="785812" cy="636588"/>
          </a:xfrm>
          <a:prstGeom prst="rect">
            <a:avLst/>
          </a:prstGeom>
          <a:solidFill>
            <a:srgbClr val="F3F3F3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174"/>
          <p:cNvSpPr>
            <a:spLocks noChangeArrowheads="1"/>
          </p:cNvSpPr>
          <p:nvPr/>
        </p:nvSpPr>
        <p:spPr bwMode="gray">
          <a:xfrm>
            <a:off x="8391525" y="4968875"/>
            <a:ext cx="785813" cy="636588"/>
          </a:xfrm>
          <a:prstGeom prst="rect">
            <a:avLst/>
          </a:prstGeom>
          <a:solidFill>
            <a:srgbClr val="F3F3F3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146"/>
          <p:cNvSpPr>
            <a:spLocks noChangeArrowheads="1"/>
          </p:cNvSpPr>
          <p:nvPr/>
        </p:nvSpPr>
        <p:spPr bwMode="gray">
          <a:xfrm>
            <a:off x="5194300" y="0"/>
            <a:ext cx="785813" cy="527050"/>
          </a:xfrm>
          <a:prstGeom prst="rect">
            <a:avLst/>
          </a:prstGeom>
          <a:solidFill>
            <a:srgbClr val="CCFF99">
              <a:alpha val="14902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182"/>
          <p:cNvSpPr>
            <a:spLocks noChangeArrowheads="1"/>
          </p:cNvSpPr>
          <p:nvPr/>
        </p:nvSpPr>
        <p:spPr bwMode="gray">
          <a:xfrm>
            <a:off x="3629025" y="1588"/>
            <a:ext cx="785813" cy="530225"/>
          </a:xfrm>
          <a:prstGeom prst="rect">
            <a:avLst/>
          </a:prstGeom>
          <a:solidFill>
            <a:srgbClr val="FFCCFF">
              <a:alpha val="14902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190"/>
          <p:cNvSpPr>
            <a:spLocks noChangeArrowheads="1"/>
          </p:cNvSpPr>
          <p:nvPr/>
        </p:nvSpPr>
        <p:spPr bwMode="gray">
          <a:xfrm>
            <a:off x="7564438" y="552450"/>
            <a:ext cx="785812" cy="633413"/>
          </a:xfrm>
          <a:prstGeom prst="rect">
            <a:avLst/>
          </a:prstGeom>
          <a:solidFill>
            <a:srgbClr val="CCFF99">
              <a:alpha val="14902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164"/>
          <p:cNvSpPr>
            <a:spLocks noChangeArrowheads="1"/>
          </p:cNvSpPr>
          <p:nvPr/>
        </p:nvSpPr>
        <p:spPr bwMode="gray">
          <a:xfrm>
            <a:off x="8321675" y="30163"/>
            <a:ext cx="785813" cy="522287"/>
          </a:xfrm>
          <a:prstGeom prst="rect">
            <a:avLst/>
          </a:prstGeom>
          <a:solidFill>
            <a:srgbClr val="FFFF99">
              <a:alpha val="10196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94"/>
          <p:cNvSpPr>
            <a:spLocks noChangeArrowheads="1"/>
          </p:cNvSpPr>
          <p:nvPr/>
        </p:nvSpPr>
        <p:spPr bwMode="gray">
          <a:xfrm>
            <a:off x="6350" y="1187450"/>
            <a:ext cx="9906000" cy="438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471" y="2492896"/>
            <a:ext cx="9546429" cy="1858444"/>
          </a:xfrm>
          <a:extLst/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34731" y="4835624"/>
            <a:ext cx="4787900" cy="609600"/>
          </a:xfrm>
          <a:extLst/>
        </p:spPr>
        <p:txBody>
          <a:bodyPr/>
          <a:lstStyle>
            <a:lvl1pPr marL="0" indent="0" algn="ctr">
              <a:buFontTx/>
              <a:buNone/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0200" y="6400800"/>
            <a:ext cx="2311400" cy="320675"/>
          </a:xfrm>
        </p:spPr>
        <p:txBody>
          <a:bodyPr/>
          <a:lstStyle>
            <a:lvl1pPr algn="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44950" y="6400800"/>
            <a:ext cx="2311400" cy="32067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0E1E5C24-67B4-44D6-B253-2ED680FFB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813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EBB7B6E-5D97-404A-BFC3-09D19AC346CF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6DDC-ECE0-41D0-B800-FA9849EFF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828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95FA84-BCF7-45A2-AB61-87CA7FA11E86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28600"/>
            <a:ext cx="65214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80FA-886B-4BE3-A5EE-5D09837F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59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B32FCDE-2431-4E09-9799-F9DFC608B5A1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28600"/>
            <a:ext cx="800735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7515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881B-60DF-4FAD-9AB7-496238A72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913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2680003-873E-4766-960E-536A54CE6D65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28600"/>
            <a:ext cx="800735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64AF-761F-4843-B1E7-270E2B97A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9905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341F6B4-859E-4112-A0B7-794ACF05866C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28600"/>
            <a:ext cx="800735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9D9E-3ED1-46E8-8451-B00EE81A9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457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7"/>
            <a:ext cx="706060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5D396-558E-429F-B58E-C6F3194B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2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59FCD10-E41F-4539-B676-913DDCA5E665}" type="slidenum">
              <a:rPr lang="en-US" sz="1200" kern="0">
                <a:solidFill>
                  <a:srgbClr val="000000"/>
                </a:solidFill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EBFD-3675-4400-B29B-13513F4D4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2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5"/>
            <a:ext cx="8410799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59"/>
            <a:ext cx="8410799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F0AE-63E3-4348-98E3-16FCBA42F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1956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414864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4"/>
            <a:ext cx="4148138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C735-0DDA-460D-B3A6-86209410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548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2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4"/>
            <a:ext cx="414864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4"/>
            <a:ext cx="4148139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645F-93E0-46CD-A5F5-79823D4E2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036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A446C4-4596-42D5-BC43-49E4015042E1}" type="slidenum">
              <a:rPr lang="en-US" sz="1200" ker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A5FFAD7-1AEE-4686-B1B3-4561735DEB80}" type="slidenum">
              <a:rPr lang="en-US" sz="1200" kern="0">
                <a:solidFill>
                  <a:srgbClr val="000000"/>
                </a:solidFill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A3BC6FF3-395E-4A63-AFC2-4CDE9F1A9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095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3468-58E5-4860-ABCF-8E76DADA0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0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2BE50-9DBC-485C-97E4-2277CE11F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8070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2"/>
            <a:ext cx="503763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8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BF5C-E94E-4575-B735-98B031BC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4243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4473753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1293" y="609601"/>
            <a:ext cx="325633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4"/>
            <a:ext cx="4473738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D5B10-1645-453C-9B9C-20746CF95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06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D66D-F6C5-48D9-B389-793A4A332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59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1"/>
            <a:ext cx="8421117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7C76-CFC5-4B84-BCF4-958144380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38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8513" y="887413"/>
            <a:ext cx="593725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4238" y="3119438"/>
            <a:ext cx="600075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872589"/>
            <a:ext cx="7558486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372798"/>
            <a:ext cx="8421117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B7D9-3DFF-4AC2-976B-6B251B2F9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7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2138723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4F5C-8B94-41BB-9A67-77CE33B0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86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8421117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2" y="2943357"/>
            <a:ext cx="268041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7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7" y="2943357"/>
            <a:ext cx="268397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7"/>
            <a:ext cx="2685254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BCB5-C83E-480E-9133-AEBA044A7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44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3" y="610772"/>
            <a:ext cx="8421117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3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2"/>
            <a:ext cx="268397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6" y="4204820"/>
            <a:ext cx="268180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80"/>
            <a:ext cx="2685356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0296-605F-4B8D-804A-C7848766A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5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1503F9C-4A17-4533-8654-B4BDEFD77C99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7EF02-BC31-42A0-BD49-379E7233B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729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2367095"/>
            <a:ext cx="8421117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28A83-C0F0-4FAD-860A-98D17FE74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923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3"/>
            <a:ext cx="2074578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609603"/>
            <a:ext cx="622271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DF3-88BE-497C-B5E0-B13D16A93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6897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C44669B-0A37-4B12-9036-FD30C2EF713C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F3DD-8C60-4665-A92D-E98E82B82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855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14DB4E5-60F2-47B1-9AC8-ED3BC96E5B4E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9A5A-3F96-4C0D-82BF-BDB894E26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247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BD961AF-97F9-4386-8E96-6EE300FC76E9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52EA-419D-4EBF-8FAA-DC7FE5F2B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8712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735AC75-FFE8-4905-AD1B-55EBE958B6B6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1EA4-C495-4685-9657-7C358D1CA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6330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F1D352B-B776-420A-A3F7-4487229A59C7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4C11-29A7-431E-9437-0A7656EFE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51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555511" y="6525376"/>
            <a:ext cx="312000" cy="28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147A943-84C3-449B-B23B-481582CA9308}" type="slidenum">
              <a:rPr lang="en-US" sz="1200" kern="0">
                <a:solidFill>
                  <a:srgbClr val="000000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EE80-AD13-4AC4-8040-BF63A6B88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194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76200"/>
            <a:ext cx="9906000" cy="685800"/>
          </a:xfrm>
          <a:prstGeom prst="rect">
            <a:avLst/>
          </a:prstGeom>
          <a:gradFill flip="none" rotWithShape="1">
            <a:gsLst>
              <a:gs pos="1515">
                <a:srgbClr val="002060"/>
              </a:gs>
              <a:gs pos="77000">
                <a:srgbClr val="0070C0"/>
              </a:gs>
              <a:gs pos="100000">
                <a:srgbClr val="33CC33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95300" y="6467475"/>
            <a:ext cx="2311400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384550" y="6467475"/>
            <a:ext cx="3136900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9300" y="6467475"/>
            <a:ext cx="2311400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EC61B82-7E3E-463D-AC7D-4333115F0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154"/>
          <p:cNvSpPr>
            <a:spLocks noChangeArrowheads="1"/>
          </p:cNvSpPr>
          <p:nvPr/>
        </p:nvSpPr>
        <p:spPr bwMode="gray">
          <a:xfrm>
            <a:off x="7705725" y="5440363"/>
            <a:ext cx="55086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58"/>
          <p:cNvSpPr>
            <a:spLocks noChangeArrowheads="1"/>
          </p:cNvSpPr>
          <p:nvPr/>
        </p:nvSpPr>
        <p:spPr bwMode="gray">
          <a:xfrm>
            <a:off x="5507038" y="5440363"/>
            <a:ext cx="549275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59"/>
          <p:cNvSpPr>
            <a:spLocks noChangeArrowheads="1"/>
          </p:cNvSpPr>
          <p:nvPr/>
        </p:nvSpPr>
        <p:spPr bwMode="gray">
          <a:xfrm>
            <a:off x="6605588" y="5440363"/>
            <a:ext cx="55245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60"/>
          <p:cNvSpPr>
            <a:spLocks noChangeArrowheads="1"/>
          </p:cNvSpPr>
          <p:nvPr/>
        </p:nvSpPr>
        <p:spPr bwMode="gray">
          <a:xfrm>
            <a:off x="4408488" y="5440363"/>
            <a:ext cx="550862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61"/>
          <p:cNvSpPr>
            <a:spLocks noChangeArrowheads="1"/>
          </p:cNvSpPr>
          <p:nvPr/>
        </p:nvSpPr>
        <p:spPr bwMode="gray">
          <a:xfrm>
            <a:off x="7156450" y="4972050"/>
            <a:ext cx="547688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2"/>
          <p:cNvSpPr>
            <a:spLocks noChangeArrowheads="1"/>
          </p:cNvSpPr>
          <p:nvPr/>
        </p:nvSpPr>
        <p:spPr bwMode="gray">
          <a:xfrm>
            <a:off x="8258175" y="4972050"/>
            <a:ext cx="549275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63"/>
          <p:cNvSpPr>
            <a:spLocks noChangeArrowheads="1"/>
          </p:cNvSpPr>
          <p:nvPr/>
        </p:nvSpPr>
        <p:spPr bwMode="gray">
          <a:xfrm>
            <a:off x="9347200" y="4972050"/>
            <a:ext cx="55086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64"/>
          <p:cNvSpPr>
            <a:spLocks noChangeArrowheads="1"/>
          </p:cNvSpPr>
          <p:nvPr/>
        </p:nvSpPr>
        <p:spPr bwMode="gray">
          <a:xfrm>
            <a:off x="6067425" y="4972050"/>
            <a:ext cx="549275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169"/>
          <p:cNvSpPr>
            <a:spLocks noChangeArrowheads="1"/>
          </p:cNvSpPr>
          <p:nvPr/>
        </p:nvSpPr>
        <p:spPr bwMode="gray">
          <a:xfrm>
            <a:off x="8789988" y="5440363"/>
            <a:ext cx="549275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170"/>
          <p:cNvSpPr>
            <a:spLocks noChangeArrowheads="1"/>
          </p:cNvSpPr>
          <p:nvPr/>
        </p:nvSpPr>
        <p:spPr bwMode="gray">
          <a:xfrm>
            <a:off x="4956175" y="4965700"/>
            <a:ext cx="549275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174"/>
          <p:cNvSpPr>
            <a:spLocks noChangeArrowheads="1"/>
          </p:cNvSpPr>
          <p:nvPr/>
        </p:nvSpPr>
        <p:spPr bwMode="gray">
          <a:xfrm>
            <a:off x="3292475" y="5440363"/>
            <a:ext cx="5476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176"/>
          <p:cNvSpPr>
            <a:spLocks noChangeArrowheads="1"/>
          </p:cNvSpPr>
          <p:nvPr/>
        </p:nvSpPr>
        <p:spPr bwMode="gray">
          <a:xfrm>
            <a:off x="3852863" y="4972050"/>
            <a:ext cx="547687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183"/>
          <p:cNvSpPr>
            <a:spLocks noChangeArrowheads="1"/>
          </p:cNvSpPr>
          <p:nvPr/>
        </p:nvSpPr>
        <p:spPr bwMode="gray">
          <a:xfrm>
            <a:off x="2192338" y="5440363"/>
            <a:ext cx="549275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185"/>
          <p:cNvSpPr>
            <a:spLocks noChangeArrowheads="1"/>
          </p:cNvSpPr>
          <p:nvPr/>
        </p:nvSpPr>
        <p:spPr bwMode="gray">
          <a:xfrm>
            <a:off x="4763" y="5440363"/>
            <a:ext cx="549275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186"/>
          <p:cNvSpPr>
            <a:spLocks noChangeArrowheads="1"/>
          </p:cNvSpPr>
          <p:nvPr/>
        </p:nvSpPr>
        <p:spPr bwMode="gray">
          <a:xfrm>
            <a:off x="1092200" y="5440363"/>
            <a:ext cx="55086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187"/>
          <p:cNvSpPr>
            <a:spLocks noChangeArrowheads="1"/>
          </p:cNvSpPr>
          <p:nvPr/>
        </p:nvSpPr>
        <p:spPr bwMode="gray">
          <a:xfrm>
            <a:off x="1639888" y="4972050"/>
            <a:ext cx="550862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Rectangle 188"/>
          <p:cNvSpPr>
            <a:spLocks noChangeArrowheads="1"/>
          </p:cNvSpPr>
          <p:nvPr/>
        </p:nvSpPr>
        <p:spPr bwMode="gray">
          <a:xfrm>
            <a:off x="2743200" y="4972050"/>
            <a:ext cx="55086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Rectangle 189"/>
          <p:cNvSpPr>
            <a:spLocks noChangeArrowheads="1"/>
          </p:cNvSpPr>
          <p:nvPr/>
        </p:nvSpPr>
        <p:spPr bwMode="gray">
          <a:xfrm>
            <a:off x="554038" y="4972050"/>
            <a:ext cx="547687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618038"/>
            <a:ext cx="9906000" cy="1477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12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95300" y="1600200"/>
            <a:ext cx="891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20800" y="76200"/>
            <a:ext cx="8007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23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400800"/>
            <a:ext cx="1128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0" y="619125"/>
            <a:ext cx="84201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366963"/>
            <a:ext cx="84201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875" y="58832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5883275"/>
            <a:ext cx="542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338" y="5883275"/>
            <a:ext cx="620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BC2E11-7B07-4513-838E-945C36094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1600"/>
            <a:ext cx="9906000" cy="289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4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SERTIFIKASI </a:t>
            </a:r>
            <a:r>
              <a:rPr lang="id-ID" sz="44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PRODUK </a:t>
            </a:r>
            <a:r>
              <a:rPr lang="id-ID" sz="44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PENGGUNAAN TANDA SNI/KESESUAIAN </a:t>
            </a:r>
          </a:p>
          <a:p>
            <a:pPr algn="ctr">
              <a:defRPr/>
            </a:pPr>
            <a:r>
              <a:rPr lang="id-ID" sz="44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BIDANG INDUSTRI</a:t>
            </a:r>
            <a:endParaRPr lang="en-US" sz="2000" dirty="0"/>
          </a:p>
        </p:txBody>
      </p:sp>
      <p:sp>
        <p:nvSpPr>
          <p:cNvPr id="37892" name="Title 1"/>
          <p:cNvSpPr txBox="1">
            <a:spLocks/>
          </p:cNvSpPr>
          <p:nvPr/>
        </p:nvSpPr>
        <p:spPr bwMode="auto">
          <a:xfrm>
            <a:off x="304800" y="4267200"/>
            <a:ext cx="922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cs typeface="Segoe UI" pitchFamily="34" charset="0"/>
              </a:rPr>
              <a:t>Disampaikan</a:t>
            </a:r>
            <a:r>
              <a:rPr lang="en-US" sz="2000" dirty="0">
                <a:cs typeface="Segoe UI" pitchFamily="34" charset="0"/>
              </a:rPr>
              <a:t> </a:t>
            </a:r>
            <a:r>
              <a:rPr lang="en-US" sz="2000" dirty="0" err="1">
                <a:cs typeface="Segoe UI" pitchFamily="34" charset="0"/>
              </a:rPr>
              <a:t>oleh</a:t>
            </a:r>
            <a:r>
              <a:rPr lang="en-US" sz="2000" dirty="0">
                <a:cs typeface="Segoe UI" pitchFamily="34" charset="0"/>
              </a:rPr>
              <a:t>:</a:t>
            </a:r>
          </a:p>
          <a:p>
            <a:pPr eaLnBrk="1" hangingPunct="1"/>
            <a:r>
              <a:rPr lang="id-ID" sz="2000" dirty="0">
                <a:cs typeface="Segoe UI" pitchFamily="34" charset="0"/>
              </a:rPr>
              <a:t>Kepala </a:t>
            </a:r>
            <a:r>
              <a:rPr lang="en-US" sz="2000" dirty="0" err="1" smtClean="0">
                <a:cs typeface="Segoe UI" pitchFamily="34" charset="0"/>
              </a:rPr>
              <a:t>Pusat</a:t>
            </a:r>
            <a:r>
              <a:rPr lang="en-US" sz="2000" dirty="0" smtClean="0">
                <a:cs typeface="Segoe UI" pitchFamily="34" charset="0"/>
              </a:rPr>
              <a:t> </a:t>
            </a:r>
            <a:r>
              <a:rPr lang="en-US" sz="2000" dirty="0" err="1" smtClean="0">
                <a:cs typeface="Segoe UI" pitchFamily="34" charset="0"/>
              </a:rPr>
              <a:t>Standardisasi</a:t>
            </a:r>
            <a:endParaRPr lang="en-US" sz="2000" dirty="0">
              <a:cs typeface="Segoe UI" pitchFamily="34" charset="0"/>
            </a:endParaRPr>
          </a:p>
          <a:p>
            <a:pPr eaLnBrk="1" hangingPunct="1"/>
            <a:r>
              <a:rPr lang="id-ID" sz="2000" dirty="0" smtClean="0">
                <a:cs typeface="Segoe UI" pitchFamily="34" charset="0"/>
              </a:rPr>
              <a:t>Badan </a:t>
            </a:r>
            <a:r>
              <a:rPr lang="id-ID" sz="2000" dirty="0">
                <a:cs typeface="Segoe UI" pitchFamily="34" charset="0"/>
              </a:rPr>
              <a:t>Pengkajian Kebijakan, Iklim dan Mutu Industri</a:t>
            </a:r>
          </a:p>
        </p:txBody>
      </p:sp>
      <p:pic>
        <p:nvPicPr>
          <p:cNvPr id="37893" name="Picture 11" descr="D:\Presentation\Logo Kemenper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9812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itle 1"/>
          <p:cNvSpPr txBox="1">
            <a:spLocks/>
          </p:cNvSpPr>
          <p:nvPr/>
        </p:nvSpPr>
        <p:spPr bwMode="auto">
          <a:xfrm>
            <a:off x="304800" y="54864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id-ID" dirty="0" smtClean="0"/>
              <a:t>Disampaikan pada Workshop 17065</a:t>
            </a:r>
          </a:p>
          <a:p>
            <a:pPr algn="r"/>
            <a:r>
              <a:rPr lang="id-ID" dirty="0" smtClean="0"/>
              <a:t>Diselenggarakan </a:t>
            </a:r>
            <a:r>
              <a:rPr lang="id-ID" dirty="0"/>
              <a:t>oleh </a:t>
            </a:r>
            <a:r>
              <a:rPr lang="id-ID" dirty="0" smtClean="0"/>
              <a:t>Asosiasi Lembaga Sertifikasi Indonesia (ALSI)</a:t>
            </a:r>
            <a:endParaRPr lang="tr-TR" dirty="0"/>
          </a:p>
          <a:p>
            <a:pPr algn="r"/>
            <a:r>
              <a:rPr lang="id-ID" dirty="0" smtClean="0"/>
              <a:t>Ruang Bisma Lt.2</a:t>
            </a:r>
            <a:r>
              <a:rPr lang="en-US" dirty="0" smtClean="0"/>
              <a:t>, </a:t>
            </a:r>
            <a:r>
              <a:rPr lang="id-ID" dirty="0" smtClean="0"/>
              <a:t>Hotel Bidakara</a:t>
            </a:r>
            <a:r>
              <a:rPr lang="en-US" dirty="0" smtClean="0"/>
              <a:t>, </a:t>
            </a:r>
            <a:r>
              <a:rPr lang="id-ID" dirty="0" smtClean="0"/>
              <a:t>Jakarta</a:t>
            </a:r>
            <a:r>
              <a:rPr lang="en-US" dirty="0"/>
              <a:t>, </a:t>
            </a:r>
            <a:r>
              <a:rPr lang="en-US" dirty="0" smtClean="0"/>
              <a:t>2</a:t>
            </a:r>
            <a:r>
              <a:rPr lang="id-ID" dirty="0" smtClean="0"/>
              <a:t>6</a:t>
            </a:r>
            <a:r>
              <a:rPr lang="en-US" dirty="0" smtClean="0"/>
              <a:t> </a:t>
            </a:r>
            <a:r>
              <a:rPr lang="id-ID" dirty="0" smtClean="0"/>
              <a:t>Juni</a:t>
            </a:r>
            <a:r>
              <a:rPr lang="en-US" dirty="0" smtClean="0"/>
              <a:t> </a:t>
            </a:r>
            <a:r>
              <a:rPr lang="en-US" dirty="0"/>
              <a:t>20</a:t>
            </a:r>
            <a:r>
              <a:rPr lang="id-ID" dirty="0" smtClean="0"/>
              <a:t>14</a:t>
            </a:r>
            <a:endParaRPr lang="id-ID" dirty="0">
              <a:cs typeface="Segoe U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29639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658275" y="457200"/>
            <a:ext cx="381000" cy="4800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229600" y="457200"/>
            <a:ext cx="381000" cy="4800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718550" cy="685800"/>
          </a:xfrm>
        </p:spPr>
        <p:txBody>
          <a:bodyPr/>
          <a:lstStyle/>
          <a:p>
            <a:pPr algn="ctr"/>
            <a:r>
              <a:rPr lang="en-US" dirty="0"/>
              <a:t>5.3 Types of product certification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38200"/>
            <a:ext cx="89154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5.3.3 Scheme type 1b</a:t>
            </a:r>
          </a:p>
          <a:p>
            <a:r>
              <a:rPr lang="en-US" sz="1800" dirty="0"/>
              <a:t>This scheme type involves the certification of a whole batch of products, following selection </a:t>
            </a:r>
            <a:r>
              <a:rPr lang="en-US" sz="1800" dirty="0" smtClean="0"/>
              <a:t>and determination </a:t>
            </a:r>
            <a:r>
              <a:rPr lang="en-US" sz="1800" dirty="0"/>
              <a:t>as specified in the scheme. The proportion to be tested, which can include testing of </a:t>
            </a:r>
            <a:r>
              <a:rPr lang="en-US" sz="1800" dirty="0" smtClean="0"/>
              <a:t>all the </a:t>
            </a:r>
            <a:r>
              <a:rPr lang="en-US" sz="1800" dirty="0"/>
              <a:t>units in the batch (100% testing), would be based, for example, on the homogeneity of the items </a:t>
            </a:r>
            <a:r>
              <a:rPr lang="en-US" sz="1800" dirty="0" smtClean="0"/>
              <a:t>in the </a:t>
            </a:r>
            <a:r>
              <a:rPr lang="en-US" sz="1800" dirty="0"/>
              <a:t>batch and the application of a sampling plan, where appropriate. If the outcome of the determination</a:t>
            </a:r>
            <a:r>
              <a:rPr lang="en-US" sz="1800" dirty="0" smtClean="0"/>
              <a:t>, review </a:t>
            </a:r>
            <a:r>
              <a:rPr lang="en-US" sz="1800" dirty="0"/>
              <a:t>and decision is positive, all items in the batch may be described as certified and may have a </a:t>
            </a:r>
            <a:r>
              <a:rPr lang="en-US" sz="1800" dirty="0" smtClean="0"/>
              <a:t>mark of </a:t>
            </a:r>
            <a:r>
              <a:rPr lang="en-US" sz="1800" dirty="0"/>
              <a:t>conformity affixed, if that is included in the scheme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b="1" dirty="0"/>
              <a:t>5.3.7 Scheme type 5</a:t>
            </a:r>
          </a:p>
          <a:p>
            <a:r>
              <a:rPr lang="en-US" sz="1800" dirty="0"/>
              <a:t>The surveillance part of this scheme allows for the choice between periodically taking samples of </a:t>
            </a:r>
            <a:r>
              <a:rPr lang="en-US" sz="1800" dirty="0" smtClean="0"/>
              <a:t>the product </a:t>
            </a:r>
            <a:r>
              <a:rPr lang="en-US" sz="1800" dirty="0"/>
              <a:t>either from the point of production, or from the market, or from both, and subjecting </a:t>
            </a:r>
            <a:r>
              <a:rPr lang="en-US" sz="1800" dirty="0" smtClean="0"/>
              <a:t>them to </a:t>
            </a:r>
            <a:r>
              <a:rPr lang="en-US" sz="1800" dirty="0"/>
              <a:t>determination activities to check that items produced subsequent to the initial attestation </a:t>
            </a:r>
            <a:r>
              <a:rPr lang="en-US" sz="1800" dirty="0" smtClean="0"/>
              <a:t>fulfil the </a:t>
            </a:r>
            <a:r>
              <a:rPr lang="en-US" sz="1800" dirty="0"/>
              <a:t>specified requirements. The surveillance includes periodic assessment of the production process</a:t>
            </a:r>
            <a:r>
              <a:rPr lang="en-US" sz="1800" dirty="0" smtClean="0"/>
              <a:t>, or </a:t>
            </a:r>
            <a:r>
              <a:rPr lang="en-US" sz="1800" dirty="0"/>
              <a:t>audit of the management system, or both. The extent to which the four surveillance activities </a:t>
            </a:r>
            <a:r>
              <a:rPr lang="en-US" sz="1800" dirty="0" smtClean="0"/>
              <a:t>are conducted </a:t>
            </a:r>
            <a:r>
              <a:rPr lang="en-US" sz="1800" dirty="0"/>
              <a:t>may be varied for a given situation, as defined in the scheme. If the surveillance includes </a:t>
            </a:r>
            <a:r>
              <a:rPr lang="en-US" sz="1800" dirty="0" smtClean="0"/>
              <a:t>audit of </a:t>
            </a:r>
            <a:r>
              <a:rPr lang="en-US" sz="1800" dirty="0"/>
              <a:t>the management system, an initial audit of the management system will be needed.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68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9372600" cy="685800"/>
          </a:xfrm>
        </p:spPr>
        <p:txBody>
          <a:bodyPr/>
          <a:lstStyle/>
          <a:p>
            <a:pPr algn="ctr"/>
            <a:r>
              <a:rPr lang="id-ID" sz="2400" dirty="0"/>
              <a:t>AGREEMENT ON THE ASEAN HARMONIZED ELECTRICAL AND ELECTRONIC EQUIPMENT (EEE) REGULATORY REGIME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9000173" cy="347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6477000" y="4343400"/>
            <a:ext cx="2895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1432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58" y="152400"/>
            <a:ext cx="9449170" cy="57606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PENGAWASAN SNI, </a:t>
            </a:r>
            <a:r>
              <a:rPr lang="en-US" sz="3200" b="1" dirty="0" smtClean="0"/>
              <a:t>ST </a:t>
            </a:r>
            <a:r>
              <a:rPr lang="en-US" sz="3200" b="1" dirty="0"/>
              <a:t>DAN/ATAU </a:t>
            </a:r>
            <a:r>
              <a:rPr lang="en-US" sz="3200" b="1" dirty="0" smtClean="0"/>
              <a:t>PTC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12" y="1052736"/>
            <a:ext cx="9250000" cy="914399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Pengawasan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di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rangkaian</a:t>
            </a:r>
            <a:r>
              <a:rPr lang="en-US" sz="2800" dirty="0" smtClean="0"/>
              <a:t> </a:t>
            </a:r>
            <a:r>
              <a:rPr lang="en-US" sz="2800" dirty="0" err="1" smtClean="0"/>
              <a:t>rantai</a:t>
            </a:r>
            <a:r>
              <a:rPr lang="en-US" sz="2800" dirty="0" smtClean="0"/>
              <a:t> </a:t>
            </a:r>
            <a:r>
              <a:rPr lang="en-US" sz="2800" dirty="0" err="1" smtClean="0"/>
              <a:t>pasokan</a:t>
            </a:r>
            <a:r>
              <a:rPr lang="en-US" sz="2800" dirty="0" smtClean="0"/>
              <a:t> (</a:t>
            </a:r>
            <a:r>
              <a:rPr lang="en-US" sz="2800" i="1" dirty="0" smtClean="0"/>
              <a:t>supply chain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56" b="49936"/>
          <a:stretch/>
        </p:blipFill>
        <p:spPr>
          <a:xfrm>
            <a:off x="2413734" y="1916835"/>
            <a:ext cx="1839054" cy="1439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t="10197" r="11263" b="9101"/>
          <a:stretch/>
        </p:blipFill>
        <p:spPr>
          <a:xfrm>
            <a:off x="3038307" y="4282599"/>
            <a:ext cx="1229580" cy="850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0" b="50664"/>
          <a:stretch/>
        </p:blipFill>
        <p:spPr>
          <a:xfrm>
            <a:off x="7646847" y="2700694"/>
            <a:ext cx="1698641" cy="1464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3" r="34270" b="51180"/>
          <a:stretch/>
        </p:blipFill>
        <p:spPr>
          <a:xfrm>
            <a:off x="4807201" y="2692092"/>
            <a:ext cx="1969934" cy="1619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6233" y="3432984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Produsen</a:t>
            </a:r>
            <a:r>
              <a:rPr lang="en-US" dirty="0" smtClean="0"/>
              <a:t> DN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17237" y="522481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Importir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7337" y="4461306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Distributor</a:t>
            </a:r>
          </a:p>
          <a:p>
            <a:pPr algn="ctr"/>
            <a:r>
              <a:rPr lang="en-US" dirty="0" smtClean="0"/>
              <a:t>(</a:t>
            </a:r>
            <a:r>
              <a:rPr lang="en-AU" dirty="0" smtClean="0"/>
              <a:t>Wholesaler)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4460" y="4282599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Pengecer</a:t>
            </a:r>
            <a:endParaRPr lang="en-US" dirty="0" smtClean="0"/>
          </a:p>
          <a:p>
            <a:pPr algn="ctr"/>
            <a:r>
              <a:rPr lang="en-US" dirty="0"/>
              <a:t>(</a:t>
            </a:r>
            <a:r>
              <a:rPr lang="en-US" dirty="0" smtClean="0"/>
              <a:t>Retailer)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99936" y="3043115"/>
            <a:ext cx="632983" cy="3387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78648" y="4432727"/>
            <a:ext cx="681327" cy="2889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62436" y="3451312"/>
            <a:ext cx="71084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56" b="49936"/>
          <a:stretch/>
        </p:blipFill>
        <p:spPr>
          <a:xfrm>
            <a:off x="296415" y="3871969"/>
            <a:ext cx="1839054" cy="14397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2480" y="532540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Produsen</a:t>
            </a:r>
            <a:r>
              <a:rPr lang="en-US" dirty="0" smtClean="0"/>
              <a:t> LN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35469" y="4974525"/>
            <a:ext cx="90283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2576736" y="4311178"/>
            <a:ext cx="0" cy="15182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1784648" y="575745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Pengawasan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di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Pabean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20708" y="5926726"/>
            <a:ext cx="4168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UU </a:t>
            </a:r>
            <a:r>
              <a:rPr lang="id-ID" sz="1600" b="0" dirty="0" smtClean="0"/>
              <a:t>No.3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Tahun</a:t>
            </a:r>
            <a:r>
              <a:rPr lang="en-US" sz="1600" b="0" dirty="0" smtClean="0"/>
              <a:t> </a:t>
            </a:r>
            <a:r>
              <a:rPr lang="id-ID" sz="1600" b="0" dirty="0" smtClean="0"/>
              <a:t>2014 tentang </a:t>
            </a:r>
            <a:r>
              <a:rPr lang="en-US" sz="1600" b="0" dirty="0" err="1" smtClean="0"/>
              <a:t>Perindustrian</a:t>
            </a:r>
            <a:endParaRPr lang="en-US" sz="1600" b="0" dirty="0"/>
          </a:p>
        </p:txBody>
      </p:sp>
      <p:sp>
        <p:nvSpPr>
          <p:cNvPr id="12" name="Striped Right Arrow 11"/>
          <p:cNvSpPr/>
          <p:nvPr/>
        </p:nvSpPr>
        <p:spPr bwMode="auto">
          <a:xfrm flipH="1" flipV="1">
            <a:off x="5529064" y="1844824"/>
            <a:ext cx="2448272" cy="791859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1889" y="205608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Penarikan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barang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1195" y="2420891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Sistem</a:t>
            </a:r>
            <a:r>
              <a:rPr lang="en-US" b="0" dirty="0" smtClean="0"/>
              <a:t> </a:t>
            </a:r>
            <a:r>
              <a:rPr lang="en-US" b="0" i="1" dirty="0" smtClean="0"/>
              <a:t>Safety Alert</a:t>
            </a:r>
            <a:endParaRPr lang="en-US" b="0" i="1" dirty="0"/>
          </a:p>
        </p:txBody>
      </p:sp>
      <p:pic>
        <p:nvPicPr>
          <p:cNvPr id="2050" name="Picture 2" descr="http://www.tiger-revolution.org/images/news/rmb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00" y="201644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49181" y="459980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5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906000" cy="685800"/>
          </a:xfrm>
        </p:spPr>
        <p:txBody>
          <a:bodyPr lIns="0" rIns="0"/>
          <a:lstStyle/>
          <a:p>
            <a:pPr algn="ctr"/>
            <a:r>
              <a:rPr lang="en-US" sz="2800" dirty="0" smtClean="0"/>
              <a:t>PENENTU DAYA SAING PERUSAHAAN INDUSTRI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3706"/>
            <a:ext cx="8305800" cy="22242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9664" y="2133600"/>
            <a:ext cx="3681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PERSYARATAN PASAR </a:t>
            </a:r>
          </a:p>
          <a:p>
            <a:pPr algn="ctr"/>
            <a:r>
              <a:rPr lang="en-US" sz="2400" dirty="0" smtClean="0"/>
              <a:t>[TINGKAT MUTU]</a:t>
            </a:r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1816028" y="1219200"/>
            <a:ext cx="2463944" cy="939774"/>
          </a:xfrm>
          <a:prstGeom prst="round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PERSYARATAN REGULASI TEKNIS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[TBT/SPS WTO]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707088" y="1219200"/>
            <a:ext cx="3124200" cy="889026"/>
          </a:xfrm>
          <a:prstGeom prst="round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PERSYARATAN PEMBELI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Konsumen</a:t>
            </a:r>
            <a:r>
              <a:rPr lang="en-US" dirty="0">
                <a:solidFill>
                  <a:schemeClr val="bg1"/>
                </a:solidFill>
              </a:rPr>
              <a:t> / </a:t>
            </a:r>
            <a:r>
              <a:rPr lang="en-US" dirty="0" err="1">
                <a:solidFill>
                  <a:schemeClr val="bg1"/>
                </a:solidFill>
              </a:rPr>
              <a:t>Industri</a:t>
            </a:r>
            <a:r>
              <a:rPr lang="en-US" dirty="0">
                <a:solidFill>
                  <a:schemeClr val="bg1"/>
                </a:solidFill>
              </a:rPr>
              <a:t> / </a:t>
            </a:r>
            <a:r>
              <a:rPr lang="en-US" dirty="0" err="1">
                <a:solidFill>
                  <a:schemeClr val="bg1"/>
                </a:solidFill>
              </a:rPr>
              <a:t>Pemerintah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8993" y="4343400"/>
            <a:ext cx="9458407" cy="1302526"/>
            <a:chOff x="218993" y="4572000"/>
            <a:chExt cx="9458407" cy="1302526"/>
          </a:xfrm>
        </p:grpSpPr>
        <p:sp>
          <p:nvSpPr>
            <p:cNvPr id="5" name="Rectangle 4"/>
            <p:cNvSpPr/>
            <p:nvPr/>
          </p:nvSpPr>
          <p:spPr>
            <a:xfrm>
              <a:off x="218993" y="4572000"/>
              <a:ext cx="9458407" cy="1302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5308434"/>
              <a:ext cx="778560" cy="5589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5303480"/>
              <a:ext cx="742265" cy="5636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15" descr="Generator-0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345232"/>
              <a:ext cx="508289" cy="50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4" descr="C:\Documents and Settings\Immanuel\My Documents\My Pictures\350px-Dampfturbine_Laeufer0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5321802"/>
              <a:ext cx="1422891" cy="5139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0" name="Group 15"/>
            <p:cNvGrpSpPr>
              <a:grpSpLocks noChangeAspect="1"/>
            </p:cNvGrpSpPr>
            <p:nvPr/>
          </p:nvGrpSpPr>
          <p:grpSpPr bwMode="auto">
            <a:xfrm>
              <a:off x="4495800" y="5283015"/>
              <a:ext cx="1059483" cy="517756"/>
              <a:chOff x="436563" y="1262063"/>
              <a:chExt cx="1863725" cy="1322387"/>
            </a:xfrm>
          </p:grpSpPr>
          <p:pic>
            <p:nvPicPr>
              <p:cNvPr id="17" name="Picture 36" descr="fs70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36000"/>
              </a:blip>
              <a:srcRect t="-3410"/>
              <a:stretch>
                <a:fillRect/>
              </a:stretch>
            </p:blipFill>
            <p:spPr bwMode="auto">
              <a:xfrm>
                <a:off x="436563" y="1262063"/>
                <a:ext cx="552450" cy="4635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8" name="Picture 14" descr="p10s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600200" y="1447800"/>
                <a:ext cx="533400" cy="457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9" name="Picture 26" descr="A20K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8150" y="1739900"/>
                <a:ext cx="457200" cy="838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0" name="Picture 4" descr="http://semigroup.do.am/SemiTeknik/mesin_cuci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57263" y="1871663"/>
                <a:ext cx="457200" cy="7127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1" name="Picture 46" descr="Lumix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990600" y="1447800"/>
                <a:ext cx="533400" cy="3048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2" name="Picture 25" descr="http://1.bp.blogspot.com/_7CwfstEdcA0/TNAyl6IvvCI/AAAAAAAAAAw/Ucpd7itTqO4/s1600/komputer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47800" y="1981200"/>
                <a:ext cx="852488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8" t="37877" r="30250" b="11964"/>
            <a:stretch/>
          </p:blipFill>
          <p:spPr bwMode="auto">
            <a:xfrm>
              <a:off x="5671404" y="5303480"/>
              <a:ext cx="653196" cy="495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500" y="5330726"/>
              <a:ext cx="825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http://www.gunanusautama.com/images/proj/tangguh-small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89204" y="5280482"/>
              <a:ext cx="1082796" cy="571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5318329"/>
              <a:ext cx="661874" cy="477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400" y="5308434"/>
              <a:ext cx="682812" cy="5218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318328"/>
              <a:ext cx="762000" cy="51196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278677" y="4572000"/>
              <a:ext cx="56044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KEMAMPUAN PERUSAHAAN INDUSTRI 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[TINGKAT MUTU]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Down Arrow 27"/>
          <p:cNvSpPr/>
          <p:nvPr/>
        </p:nvSpPr>
        <p:spPr bwMode="auto">
          <a:xfrm>
            <a:off x="4724400" y="3124200"/>
            <a:ext cx="601824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>
            <a:off x="4724400" y="3886199"/>
            <a:ext cx="601824" cy="381001"/>
          </a:xfrm>
          <a:prstGeom prst="upArrow">
            <a:avLst>
              <a:gd name="adj1" fmla="val 50000"/>
              <a:gd name="adj2" fmla="val 4747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9071" y="3429000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KESESUAIAN</a:t>
            </a:r>
            <a:endParaRPr lang="en-US" sz="2800" dirty="0"/>
          </a:p>
        </p:txBody>
      </p:sp>
      <p:sp>
        <p:nvSpPr>
          <p:cNvPr id="39" name="Up Arrow 38"/>
          <p:cNvSpPr/>
          <p:nvPr/>
        </p:nvSpPr>
        <p:spPr bwMode="auto">
          <a:xfrm>
            <a:off x="4854538" y="5715000"/>
            <a:ext cx="300912" cy="152400"/>
          </a:xfrm>
          <a:prstGeom prst="upArrow">
            <a:avLst>
              <a:gd name="adj1" fmla="val 50000"/>
              <a:gd name="adj2" fmla="val 4747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57200" y="5943600"/>
            <a:ext cx="123576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Teknologi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981200" y="5943600"/>
            <a:ext cx="2405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Manajemen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Produksi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724400" y="5943600"/>
            <a:ext cx="731235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SCM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791200" y="5943600"/>
            <a:ext cx="731235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HRM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843786" y="5943600"/>
            <a:ext cx="2681213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Pengembangan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Produk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28600" y="5867400"/>
            <a:ext cx="9448800" cy="457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Pentagon 46"/>
          <p:cNvSpPr/>
          <p:nvPr/>
        </p:nvSpPr>
        <p:spPr bwMode="auto">
          <a:xfrm>
            <a:off x="228600" y="3200400"/>
            <a:ext cx="3510471" cy="876299"/>
          </a:xfrm>
          <a:prstGeom prst="homePlat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INFRASTRUKTUR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MUTU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05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566150" cy="685800"/>
          </a:xfrm>
        </p:spPr>
        <p:txBody>
          <a:bodyPr/>
          <a:lstStyle/>
          <a:p>
            <a:pPr algn="ctr"/>
            <a:r>
              <a:rPr lang="en-US" sz="3200" dirty="0" smtClean="0"/>
              <a:t>Quality Infrastructure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36454" y="1066678"/>
            <a:ext cx="7633092" cy="4762222"/>
            <a:chOff x="1136454" y="1066678"/>
            <a:chExt cx="7633092" cy="4762222"/>
          </a:xfrm>
        </p:grpSpPr>
        <p:grpSp>
          <p:nvGrpSpPr>
            <p:cNvPr id="13" name="Group 12"/>
            <p:cNvGrpSpPr/>
            <p:nvPr/>
          </p:nvGrpSpPr>
          <p:grpSpPr>
            <a:xfrm>
              <a:off x="1136454" y="1066678"/>
              <a:ext cx="7633092" cy="4762222"/>
              <a:chOff x="1136454" y="1066678"/>
              <a:chExt cx="7633092" cy="476222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6454" y="1066678"/>
                <a:ext cx="7633092" cy="4724643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1136454" y="5600300"/>
                <a:ext cx="7633092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Flowchart: Magnetic Disk 5"/>
              <p:cNvSpPr/>
              <p:nvPr/>
            </p:nvSpPr>
            <p:spPr bwMode="auto">
              <a:xfrm>
                <a:off x="6133700" y="4114401"/>
                <a:ext cx="1864895" cy="1667295"/>
              </a:xfrm>
              <a:prstGeom prst="flowChartMagneticDisk">
                <a:avLst/>
              </a:prstGeom>
              <a:solidFill>
                <a:srgbClr val="FF00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553200" y="4829475"/>
                <a:ext cx="10390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Metrology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8" name="Flowchart: Magnetic Disk 7"/>
              <p:cNvSpPr/>
              <p:nvPr/>
            </p:nvSpPr>
            <p:spPr bwMode="auto">
              <a:xfrm>
                <a:off x="3926304" y="4086326"/>
                <a:ext cx="1975104" cy="1704995"/>
              </a:xfrm>
              <a:prstGeom prst="flowChartMagneticDisk">
                <a:avLst/>
              </a:prstGeom>
              <a:solidFill>
                <a:srgbClr val="66CCFF"/>
              </a:solidFill>
              <a:ln w="9525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922637" y="4820249"/>
                <a:ext cx="19447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CC"/>
                    </a:solidFill>
                  </a:rPr>
                  <a:t>Standards Development</a:t>
                </a:r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0" name="Flowchart: Magnetic Disk 9"/>
              <p:cNvSpPr/>
              <p:nvPr/>
            </p:nvSpPr>
            <p:spPr bwMode="auto">
              <a:xfrm>
                <a:off x="1769577" y="4084726"/>
                <a:ext cx="1975104" cy="1704995"/>
              </a:xfrm>
              <a:prstGeom prst="flowChartMagneticDisk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56285" y="4818649"/>
                <a:ext cx="1996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CC"/>
                    </a:solidFill>
                  </a:rPr>
                  <a:t>Conformity Assessment</a:t>
                </a:r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124200" y="2618072"/>
                <a:ext cx="3505200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charset="0"/>
                  </a:rPr>
                  <a:t>Facilitation for free flow of goods and services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6133700" y="3171525"/>
              <a:ext cx="1864895" cy="12192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924700" y="3171525"/>
              <a:ext cx="1965960" cy="1219200"/>
            </a:xfrm>
            <a:prstGeom prst="rect">
              <a:avLst/>
            </a:prstGeom>
            <a:noFill/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771850" y="3171525"/>
              <a:ext cx="1965960" cy="1219200"/>
            </a:xfrm>
            <a:prstGeom prst="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59556" y="3863129"/>
            <a:ext cx="1650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CC"/>
                </a:solidFill>
              </a:rPr>
              <a:t>Industrial Metrology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94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71855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PERMASALAHAN SERTIFIKASI PRODUK</a:t>
            </a:r>
            <a:endParaRPr lang="en-US" sz="2800" b="1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650281"/>
              </p:ext>
            </p:extLst>
          </p:nvPr>
        </p:nvGraphicFramePr>
        <p:xfrm>
          <a:off x="552147" y="1417638"/>
          <a:ext cx="8865349" cy="474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6125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642350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SOLUSI</a:t>
            </a:r>
            <a:endParaRPr lang="en-US" b="1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315764"/>
              </p:ext>
            </p:extLst>
          </p:nvPr>
        </p:nvGraphicFramePr>
        <p:xfrm>
          <a:off x="778787" y="1417638"/>
          <a:ext cx="8278669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691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22325"/>
            <a:ext cx="4408488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2560" y="2971800"/>
            <a:ext cx="7632847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8000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TERIMA KASIH</a:t>
            </a:r>
            <a:endParaRPr lang="en-US" sz="8000" spc="50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915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PE</a:t>
            </a:r>
            <a:r>
              <a:rPr lang="en-US" b="1" dirty="0" smtClean="0">
                <a:solidFill>
                  <a:schemeClr val="bg1"/>
                </a:solidFill>
              </a:rPr>
              <a:t>MBERLAKUAN SNI </a:t>
            </a:r>
            <a:r>
              <a:rPr lang="en-US" dirty="0" smtClean="0">
                <a:solidFill>
                  <a:schemeClr val="bg1"/>
                </a:solidFill>
              </a:rPr>
              <a:t>SECARA WAJIB BIDANG </a:t>
            </a:r>
            <a:r>
              <a:rPr lang="en-US" dirty="0">
                <a:solidFill>
                  <a:schemeClr val="bg1"/>
                </a:solidFill>
              </a:rPr>
              <a:t>INDUSTRI 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581400" y="980728"/>
            <a:ext cx="2514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dirty="0" err="1" smtClean="0"/>
              <a:t>Pemberlakuan</a:t>
            </a:r>
            <a:r>
              <a:rPr lang="en-GB" sz="2000" dirty="0" smtClean="0"/>
              <a:t> SNI </a:t>
            </a:r>
            <a:r>
              <a:rPr lang="en-GB" sz="2000" dirty="0" err="1" smtClean="0"/>
              <a:t>Secara</a:t>
            </a:r>
            <a:r>
              <a:rPr lang="en-GB" sz="2000" dirty="0" smtClean="0"/>
              <a:t> </a:t>
            </a:r>
            <a:r>
              <a:rPr lang="en-GB" sz="2000" dirty="0" err="1" smtClean="0"/>
              <a:t>wajib</a:t>
            </a:r>
            <a:endParaRPr lang="en-GB" sz="2000" dirty="0"/>
          </a:p>
        </p:txBody>
      </p:sp>
      <p:cxnSp>
        <p:nvCxnSpPr>
          <p:cNvPr id="16" name="Straight Arrow Connector 15"/>
          <p:cNvCxnSpPr>
            <a:stCxn id="15" idx="2"/>
            <a:endCxn id="19" idx="0"/>
          </p:cNvCxnSpPr>
          <p:nvPr/>
        </p:nvCxnSpPr>
        <p:spPr>
          <a:xfrm flipH="1">
            <a:off x="4820547" y="1688614"/>
            <a:ext cx="18153" cy="647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  <a:endCxn id="34" idx="0"/>
          </p:cNvCxnSpPr>
          <p:nvPr/>
        </p:nvCxnSpPr>
        <p:spPr>
          <a:xfrm>
            <a:off x="4838700" y="1688614"/>
            <a:ext cx="2241256" cy="647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2"/>
            <a:endCxn id="39" idx="0"/>
          </p:cNvCxnSpPr>
          <p:nvPr/>
        </p:nvCxnSpPr>
        <p:spPr>
          <a:xfrm flipH="1">
            <a:off x="2619523" y="1688614"/>
            <a:ext cx="2219177" cy="647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068965" y="2336328"/>
            <a:ext cx="1503164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/>
              <a:t>UU No. 5 </a:t>
            </a:r>
            <a:r>
              <a:rPr lang="en-GB" dirty="0" err="1" smtClean="0"/>
              <a:t>Thn</a:t>
            </a:r>
            <a:r>
              <a:rPr lang="en-GB" dirty="0" smtClean="0"/>
              <a:t> 1984</a:t>
            </a:r>
            <a:endParaRPr lang="en-GB" dirty="0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72480" y="4555180"/>
            <a:ext cx="2350963" cy="962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err="1" smtClean="0"/>
              <a:t>Permenperin</a:t>
            </a:r>
            <a:r>
              <a:rPr lang="en-GB" dirty="0" smtClean="0"/>
              <a:t> No. 86 </a:t>
            </a:r>
            <a:r>
              <a:rPr lang="en-GB" dirty="0" err="1" smtClean="0"/>
              <a:t>Thn</a:t>
            </a:r>
            <a:r>
              <a:rPr lang="en-GB" dirty="0" smtClean="0"/>
              <a:t> 2009</a:t>
            </a:r>
            <a:endParaRPr lang="en-GB" dirty="0"/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708925" y="4555179"/>
            <a:ext cx="2246434" cy="962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err="1" smtClean="0"/>
              <a:t>Permenperin</a:t>
            </a:r>
            <a:r>
              <a:rPr lang="en-GB" dirty="0" smtClean="0"/>
              <a:t> </a:t>
            </a:r>
            <a:r>
              <a:rPr lang="en-GB" dirty="0" err="1" smtClean="0"/>
              <a:t>Pemberlakuan</a:t>
            </a:r>
            <a:r>
              <a:rPr lang="en-GB" dirty="0" smtClean="0"/>
              <a:t> SNI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Wajib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6346531" y="2336328"/>
            <a:ext cx="146685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/>
              <a:t>UU No. </a:t>
            </a:r>
            <a:r>
              <a:rPr lang="en-GB" dirty="0"/>
              <a:t>7</a:t>
            </a:r>
            <a:r>
              <a:rPr lang="en-GB" dirty="0" smtClean="0"/>
              <a:t> </a:t>
            </a:r>
            <a:r>
              <a:rPr lang="en-GB" dirty="0" err="1" smtClean="0"/>
              <a:t>Thn</a:t>
            </a:r>
            <a:r>
              <a:rPr lang="en-GB" dirty="0" smtClean="0"/>
              <a:t> 1994</a:t>
            </a:r>
            <a:endParaRPr lang="en-GB" dirty="0"/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886098" y="2336328"/>
            <a:ext cx="146685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/>
              <a:t>UU No. 8 </a:t>
            </a:r>
            <a:r>
              <a:rPr lang="en-GB" dirty="0" err="1" smtClean="0"/>
              <a:t>Thn</a:t>
            </a:r>
            <a:r>
              <a:rPr lang="en-GB" dirty="0" smtClean="0"/>
              <a:t> 1999</a:t>
            </a:r>
            <a:endParaRPr lang="en-GB" dirty="0"/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4068965" y="3285455"/>
            <a:ext cx="1503164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/>
              <a:t>PP No. 102 </a:t>
            </a:r>
            <a:r>
              <a:rPr lang="en-GB" dirty="0" err="1" smtClean="0"/>
              <a:t>Thn</a:t>
            </a:r>
            <a:r>
              <a:rPr lang="en-GB" dirty="0" smtClean="0"/>
              <a:t> 2000</a:t>
            </a:r>
            <a:endParaRPr lang="en-GB" dirty="0"/>
          </a:p>
        </p:txBody>
      </p:sp>
      <p:cxnSp>
        <p:nvCxnSpPr>
          <p:cNvPr id="52" name="Straight Arrow Connector 51"/>
          <p:cNvCxnSpPr>
            <a:stCxn id="19" idx="2"/>
            <a:endCxn id="46" idx="0"/>
          </p:cNvCxnSpPr>
          <p:nvPr/>
        </p:nvCxnSpPr>
        <p:spPr>
          <a:xfrm>
            <a:off x="4820547" y="2876328"/>
            <a:ext cx="0" cy="4091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9" idx="2"/>
            <a:endCxn id="29" idx="0"/>
          </p:cNvCxnSpPr>
          <p:nvPr/>
        </p:nvCxnSpPr>
        <p:spPr>
          <a:xfrm>
            <a:off x="2619523" y="2876328"/>
            <a:ext cx="0" cy="3248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4" idx="2"/>
            <a:endCxn id="46" idx="0"/>
          </p:cNvCxnSpPr>
          <p:nvPr/>
        </p:nvCxnSpPr>
        <p:spPr>
          <a:xfrm flipH="1">
            <a:off x="4820547" y="2876328"/>
            <a:ext cx="2259409" cy="4091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6" idx="2"/>
            <a:endCxn id="22" idx="0"/>
          </p:cNvCxnSpPr>
          <p:nvPr/>
        </p:nvCxnSpPr>
        <p:spPr>
          <a:xfrm flipH="1">
            <a:off x="1447962" y="4005535"/>
            <a:ext cx="3372585" cy="5496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7309325" y="4555179"/>
            <a:ext cx="2246434" cy="962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err="1" smtClean="0"/>
              <a:t>Permenperin</a:t>
            </a:r>
            <a:r>
              <a:rPr lang="en-GB" dirty="0" smtClean="0"/>
              <a:t> </a:t>
            </a:r>
            <a:r>
              <a:rPr lang="en-GB" dirty="0" err="1" smtClean="0"/>
              <a:t>Penunjukan</a:t>
            </a:r>
            <a:r>
              <a:rPr lang="en-GB" dirty="0" smtClean="0"/>
              <a:t> LPK</a:t>
            </a:r>
            <a:endParaRPr lang="en-GB" dirty="0"/>
          </a:p>
        </p:txBody>
      </p:sp>
      <p:cxnSp>
        <p:nvCxnSpPr>
          <p:cNvPr id="69" name="Straight Arrow Connector 68"/>
          <p:cNvCxnSpPr>
            <a:stCxn id="22" idx="3"/>
            <a:endCxn id="23" idx="1"/>
          </p:cNvCxnSpPr>
          <p:nvPr/>
        </p:nvCxnSpPr>
        <p:spPr>
          <a:xfrm flipV="1">
            <a:off x="2623443" y="5036441"/>
            <a:ext cx="108548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3" idx="3"/>
            <a:endCxn id="68" idx="1"/>
          </p:cNvCxnSpPr>
          <p:nvPr/>
        </p:nvCxnSpPr>
        <p:spPr>
          <a:xfrm>
            <a:off x="5955359" y="5036441"/>
            <a:ext cx="135396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6"/>
          <p:cNvSpPr txBox="1">
            <a:spLocks noChangeArrowheads="1"/>
          </p:cNvSpPr>
          <p:nvPr/>
        </p:nvSpPr>
        <p:spPr bwMode="auto">
          <a:xfrm>
            <a:off x="2936776" y="5895476"/>
            <a:ext cx="3816424" cy="773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err="1" smtClean="0"/>
              <a:t>Perdirjen</a:t>
            </a:r>
            <a:r>
              <a:rPr lang="en-GB" dirty="0" smtClean="0"/>
              <a:t> </a:t>
            </a:r>
            <a:r>
              <a:rPr lang="en-GB" dirty="0" err="1" smtClean="0"/>
              <a:t>Juknis</a:t>
            </a:r>
            <a:r>
              <a:rPr lang="en-GB" dirty="0" smtClean="0"/>
              <a:t> </a:t>
            </a:r>
            <a:r>
              <a:rPr lang="en-GB" dirty="0" err="1" smtClean="0"/>
              <a:t>Pemberlakuan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Pengawasan</a:t>
            </a:r>
            <a:r>
              <a:rPr lang="en-GB" dirty="0" smtClean="0"/>
              <a:t> SNI </a:t>
            </a:r>
            <a:r>
              <a:rPr lang="en-GB" dirty="0" err="1" smtClean="0"/>
              <a:t>Wajib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6" name="Straight Arrow Connector 75"/>
          <p:cNvCxnSpPr>
            <a:stCxn id="23" idx="2"/>
            <a:endCxn id="75" idx="0"/>
          </p:cNvCxnSpPr>
          <p:nvPr/>
        </p:nvCxnSpPr>
        <p:spPr>
          <a:xfrm>
            <a:off x="4832142" y="5517703"/>
            <a:ext cx="12846" cy="3777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67941" y="3201191"/>
            <a:ext cx="1503164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/>
              <a:t>PP No. 58 </a:t>
            </a:r>
            <a:r>
              <a:rPr lang="en-GB" dirty="0" err="1" smtClean="0"/>
              <a:t>Thn</a:t>
            </a:r>
            <a:r>
              <a:rPr lang="en-GB" dirty="0" smtClean="0"/>
              <a:t> 2001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29" idx="2"/>
            <a:endCxn id="22" idx="0"/>
          </p:cNvCxnSpPr>
          <p:nvPr/>
        </p:nvCxnSpPr>
        <p:spPr>
          <a:xfrm flipH="1">
            <a:off x="1447962" y="3921271"/>
            <a:ext cx="1171561" cy="6339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449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79" y="76200"/>
            <a:ext cx="9283279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PE</a:t>
            </a:r>
            <a:r>
              <a:rPr lang="en-US" b="1" dirty="0" smtClean="0">
                <a:solidFill>
                  <a:schemeClr val="bg1"/>
                </a:solidFill>
              </a:rPr>
              <a:t>MBERLAKUAN SNI</a:t>
            </a:r>
            <a:r>
              <a:rPr lang="id-ID" b="1" dirty="0" smtClean="0">
                <a:solidFill>
                  <a:schemeClr val="bg1"/>
                </a:solidFill>
              </a:rPr>
              <a:t>, ST DAN/ATAU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PTC </a:t>
            </a:r>
            <a:r>
              <a:rPr lang="en-US" b="1" dirty="0" smtClean="0">
                <a:solidFill>
                  <a:schemeClr val="bg1"/>
                </a:solidFill>
              </a:rPr>
              <a:t>SECARA WAJIB </a:t>
            </a:r>
            <a:r>
              <a:rPr lang="en-US" dirty="0" smtClean="0">
                <a:solidFill>
                  <a:schemeClr val="bg1"/>
                </a:solidFill>
              </a:rPr>
              <a:t>BIDANG</a:t>
            </a:r>
            <a:r>
              <a:rPr lang="en-US" b="1" dirty="0" smtClean="0">
                <a:solidFill>
                  <a:schemeClr val="bg1"/>
                </a:solidFill>
              </a:rPr>
              <a:t> INDUSTRI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200400" y="1219200"/>
            <a:ext cx="1503164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/>
              <a:t>UU No. </a:t>
            </a:r>
            <a:r>
              <a:rPr lang="id-ID" dirty="0" smtClean="0"/>
              <a:t>3</a:t>
            </a:r>
            <a:r>
              <a:rPr lang="en-GB" dirty="0" smtClean="0"/>
              <a:t> </a:t>
            </a:r>
            <a:r>
              <a:rPr lang="en-GB" dirty="0" err="1" smtClean="0"/>
              <a:t>Thn</a:t>
            </a:r>
            <a:r>
              <a:rPr lang="en-GB" dirty="0" smtClean="0"/>
              <a:t> </a:t>
            </a:r>
            <a:r>
              <a:rPr lang="id-ID" dirty="0" smtClean="0"/>
              <a:t>20</a:t>
            </a:r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33400" y="3438052"/>
            <a:ext cx="2090043" cy="1090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err="1" smtClean="0"/>
              <a:t>Rpermenperin</a:t>
            </a:r>
            <a:r>
              <a:rPr lang="en-GB" dirty="0" smtClean="0"/>
              <a:t> </a:t>
            </a:r>
            <a:r>
              <a:rPr lang="en-GB" dirty="0" err="1" smtClean="0"/>
              <a:t>pengganti</a:t>
            </a:r>
            <a:r>
              <a:rPr lang="en-GB" dirty="0" smtClean="0"/>
              <a:t> </a:t>
            </a:r>
            <a:r>
              <a:rPr lang="en-GB" dirty="0" err="1" smtClean="0"/>
              <a:t>Permenperin</a:t>
            </a:r>
            <a:r>
              <a:rPr lang="en-GB" dirty="0" smtClean="0"/>
              <a:t> No. 86 </a:t>
            </a:r>
            <a:r>
              <a:rPr lang="en-GB" dirty="0" err="1" smtClean="0"/>
              <a:t>Thn</a:t>
            </a:r>
            <a:r>
              <a:rPr lang="en-GB" dirty="0" smtClean="0"/>
              <a:t> 2009</a:t>
            </a:r>
            <a:endParaRPr lang="en-GB" dirty="0"/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352800" y="3496375"/>
            <a:ext cx="3124200" cy="962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err="1" smtClean="0"/>
              <a:t>Permenperin</a:t>
            </a:r>
            <a:r>
              <a:rPr lang="en-GB" dirty="0" smtClean="0"/>
              <a:t> </a:t>
            </a:r>
            <a:r>
              <a:rPr lang="en-GB" dirty="0" err="1" smtClean="0"/>
              <a:t>Pemberlakuan</a:t>
            </a:r>
            <a:r>
              <a:rPr lang="en-GB" dirty="0" smtClean="0"/>
              <a:t> SNI, ST </a:t>
            </a:r>
            <a:r>
              <a:rPr lang="en-GB" dirty="0" err="1" smtClean="0"/>
              <a:t>dan</a:t>
            </a:r>
            <a:r>
              <a:rPr lang="en-GB" dirty="0" smtClean="0"/>
              <a:t>/</a:t>
            </a:r>
            <a:r>
              <a:rPr lang="en-GB" dirty="0" err="1" smtClean="0"/>
              <a:t>atau</a:t>
            </a:r>
            <a:r>
              <a:rPr lang="en-GB" dirty="0" smtClean="0"/>
              <a:t> PTC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Wajib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5486400" y="1219200"/>
            <a:ext cx="146685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/>
              <a:t>UU No. </a:t>
            </a:r>
            <a:r>
              <a:rPr lang="en-GB" dirty="0"/>
              <a:t>7</a:t>
            </a:r>
            <a:r>
              <a:rPr lang="en-GB" dirty="0" smtClean="0"/>
              <a:t> </a:t>
            </a:r>
            <a:r>
              <a:rPr lang="en-GB" dirty="0" err="1" smtClean="0"/>
              <a:t>Thn</a:t>
            </a:r>
            <a:r>
              <a:rPr lang="en-GB" dirty="0" smtClean="0"/>
              <a:t> 1994</a:t>
            </a:r>
            <a:endParaRPr lang="en-GB" dirty="0"/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857798" y="1219200"/>
            <a:ext cx="146685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/>
              <a:t>UU No. 8 </a:t>
            </a:r>
            <a:r>
              <a:rPr lang="en-GB" dirty="0" err="1" smtClean="0"/>
              <a:t>Thn</a:t>
            </a:r>
            <a:r>
              <a:rPr lang="en-GB" dirty="0" smtClean="0"/>
              <a:t> 1999</a:t>
            </a:r>
            <a:endParaRPr lang="en-GB" dirty="0"/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7696200" y="2168327"/>
            <a:ext cx="1466850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/>
              <a:t>RPP</a:t>
            </a:r>
            <a:endParaRPr lang="en-GB" dirty="0"/>
          </a:p>
        </p:txBody>
      </p:sp>
      <p:cxnSp>
        <p:nvCxnSpPr>
          <p:cNvPr id="52" name="Straight Arrow Connector 51"/>
          <p:cNvCxnSpPr>
            <a:stCxn id="19" idx="2"/>
            <a:endCxn id="21" idx="0"/>
          </p:cNvCxnSpPr>
          <p:nvPr/>
        </p:nvCxnSpPr>
        <p:spPr>
          <a:xfrm>
            <a:off x="3951982" y="1759200"/>
            <a:ext cx="1" cy="45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9" idx="2"/>
            <a:endCxn id="18" idx="0"/>
          </p:cNvCxnSpPr>
          <p:nvPr/>
        </p:nvCxnSpPr>
        <p:spPr>
          <a:xfrm flipH="1">
            <a:off x="1589782" y="1759200"/>
            <a:ext cx="1441" cy="4091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4" idx="2"/>
          </p:cNvCxnSpPr>
          <p:nvPr/>
        </p:nvCxnSpPr>
        <p:spPr>
          <a:xfrm flipH="1">
            <a:off x="3960417" y="1759200"/>
            <a:ext cx="2259408" cy="4091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6" idx="2"/>
            <a:endCxn id="22" idx="0"/>
          </p:cNvCxnSpPr>
          <p:nvPr/>
        </p:nvCxnSpPr>
        <p:spPr>
          <a:xfrm flipH="1">
            <a:off x="1578422" y="2888407"/>
            <a:ext cx="6851203" cy="54964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7309325" y="3495801"/>
            <a:ext cx="2246434" cy="962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err="1" smtClean="0"/>
              <a:t>Permenperin</a:t>
            </a:r>
            <a:r>
              <a:rPr lang="en-GB" dirty="0" smtClean="0"/>
              <a:t> </a:t>
            </a:r>
            <a:r>
              <a:rPr lang="en-GB" dirty="0" err="1" smtClean="0"/>
              <a:t>Penunjukan</a:t>
            </a:r>
            <a:r>
              <a:rPr lang="en-GB" dirty="0" smtClean="0"/>
              <a:t> LPK</a:t>
            </a:r>
            <a:endParaRPr lang="en-GB" dirty="0"/>
          </a:p>
        </p:txBody>
      </p:sp>
      <p:cxnSp>
        <p:nvCxnSpPr>
          <p:cNvPr id="69" name="Straight Arrow Connector 68"/>
          <p:cNvCxnSpPr>
            <a:stCxn id="22" idx="3"/>
            <a:endCxn id="23" idx="1"/>
          </p:cNvCxnSpPr>
          <p:nvPr/>
        </p:nvCxnSpPr>
        <p:spPr>
          <a:xfrm flipV="1">
            <a:off x="2623443" y="3977637"/>
            <a:ext cx="729357" cy="54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3" idx="3"/>
            <a:endCxn id="68" idx="1"/>
          </p:cNvCxnSpPr>
          <p:nvPr/>
        </p:nvCxnSpPr>
        <p:spPr>
          <a:xfrm flipV="1">
            <a:off x="6477000" y="3977063"/>
            <a:ext cx="832325" cy="5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6"/>
          <p:cNvSpPr txBox="1">
            <a:spLocks noChangeArrowheads="1"/>
          </p:cNvSpPr>
          <p:nvPr/>
        </p:nvSpPr>
        <p:spPr bwMode="auto">
          <a:xfrm>
            <a:off x="3041576" y="5141472"/>
            <a:ext cx="3740224" cy="860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err="1" smtClean="0"/>
              <a:t>Perdirjen</a:t>
            </a:r>
            <a:r>
              <a:rPr lang="en-GB" dirty="0" smtClean="0"/>
              <a:t> </a:t>
            </a:r>
            <a:r>
              <a:rPr lang="en-GB" dirty="0" err="1" smtClean="0"/>
              <a:t>Juknis</a:t>
            </a:r>
            <a:r>
              <a:rPr lang="en-GB" dirty="0" smtClean="0"/>
              <a:t> </a:t>
            </a:r>
            <a:r>
              <a:rPr lang="en-GB" dirty="0" err="1" smtClean="0"/>
              <a:t>Pemberlakuan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Pengawasan</a:t>
            </a:r>
            <a:r>
              <a:rPr lang="en-GB" dirty="0" smtClean="0"/>
              <a:t> SNI, ST </a:t>
            </a:r>
            <a:r>
              <a:rPr lang="en-GB" dirty="0" err="1" smtClean="0"/>
              <a:t>dan</a:t>
            </a:r>
            <a:r>
              <a:rPr lang="en-GB" dirty="0" smtClean="0"/>
              <a:t>/</a:t>
            </a:r>
            <a:r>
              <a:rPr lang="en-GB" dirty="0" err="1" smtClean="0"/>
              <a:t>atau</a:t>
            </a:r>
            <a:r>
              <a:rPr lang="en-GB" dirty="0" smtClean="0"/>
              <a:t> PTC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Wajib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6" name="Straight Arrow Connector 75"/>
          <p:cNvCxnSpPr>
            <a:stCxn id="23" idx="2"/>
            <a:endCxn id="75" idx="0"/>
          </p:cNvCxnSpPr>
          <p:nvPr/>
        </p:nvCxnSpPr>
        <p:spPr>
          <a:xfrm flipH="1">
            <a:off x="4911688" y="4458899"/>
            <a:ext cx="3212" cy="6825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838200" y="2168327"/>
            <a:ext cx="1503164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/>
              <a:t>PP No. 58 </a:t>
            </a:r>
            <a:r>
              <a:rPr lang="en-GB" dirty="0" err="1" smtClean="0"/>
              <a:t>Thn</a:t>
            </a:r>
            <a:r>
              <a:rPr lang="en-GB" dirty="0" smtClean="0"/>
              <a:t> 2001</a:t>
            </a:r>
            <a:endParaRPr lang="en-GB" dirty="0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7696200" y="1206732"/>
            <a:ext cx="146685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/>
              <a:t>R</a:t>
            </a:r>
            <a:r>
              <a:rPr lang="en-GB" dirty="0" smtClean="0"/>
              <a:t>UU SPK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1" idx="2"/>
            <a:endCxn id="22" idx="0"/>
          </p:cNvCxnSpPr>
          <p:nvPr/>
        </p:nvCxnSpPr>
        <p:spPr>
          <a:xfrm flipH="1">
            <a:off x="1578422" y="2929880"/>
            <a:ext cx="2373561" cy="5081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2"/>
            <a:endCxn id="22" idx="0"/>
          </p:cNvCxnSpPr>
          <p:nvPr/>
        </p:nvCxnSpPr>
        <p:spPr>
          <a:xfrm flipH="1">
            <a:off x="1578422" y="2888407"/>
            <a:ext cx="11360" cy="5496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4" idx="2"/>
            <a:endCxn id="46" idx="0"/>
          </p:cNvCxnSpPr>
          <p:nvPr/>
        </p:nvCxnSpPr>
        <p:spPr>
          <a:xfrm>
            <a:off x="8429625" y="1746732"/>
            <a:ext cx="0" cy="4215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4" idx="2"/>
            <a:endCxn id="22" idx="0"/>
          </p:cNvCxnSpPr>
          <p:nvPr/>
        </p:nvCxnSpPr>
        <p:spPr>
          <a:xfrm flipH="1">
            <a:off x="1578422" y="1746732"/>
            <a:ext cx="6851203" cy="169132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200401" y="2209800"/>
            <a:ext cx="1503164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/>
              <a:t>R</a:t>
            </a:r>
            <a:r>
              <a:rPr lang="en-GB" dirty="0" smtClean="0"/>
              <a:t>PP PSPI</a:t>
            </a:r>
            <a:endParaRPr lang="en-GB" dirty="0"/>
          </a:p>
        </p:txBody>
      </p:sp>
      <p:sp>
        <p:nvSpPr>
          <p:cNvPr id="80" name="TextBox 79"/>
          <p:cNvSpPr txBox="1"/>
          <p:nvPr/>
        </p:nvSpPr>
        <p:spPr>
          <a:xfrm>
            <a:off x="3591025" y="442097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REGULASI TEKNIS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80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220200" cy="685800"/>
          </a:xfrm>
        </p:spPr>
        <p:txBody>
          <a:bodyPr/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PE</a:t>
            </a:r>
            <a:r>
              <a:rPr lang="en-US" sz="2400" dirty="0">
                <a:solidFill>
                  <a:schemeClr val="bg1"/>
                </a:solidFill>
              </a:rPr>
              <a:t>MBERLAKUAN SNI</a:t>
            </a:r>
            <a:r>
              <a:rPr lang="id-ID" sz="2400" dirty="0">
                <a:solidFill>
                  <a:schemeClr val="bg1"/>
                </a:solidFill>
              </a:rPr>
              <a:t>, ST DAN/ATAU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PTC </a:t>
            </a:r>
            <a:r>
              <a:rPr lang="en-US" sz="2400" dirty="0">
                <a:solidFill>
                  <a:schemeClr val="bg1"/>
                </a:solidFill>
              </a:rPr>
              <a:t>SECARA WAJIB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762000"/>
            <a:ext cx="89154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id-ID" sz="1400" b="1" dirty="0"/>
              <a:t>Pasal 52</a:t>
            </a:r>
          </a:p>
          <a:p>
            <a:pPr marL="358775" indent="-358775" algn="just">
              <a:buNone/>
            </a:pPr>
            <a:r>
              <a:rPr lang="id-ID" sz="1400" dirty="0"/>
              <a:t>(1</a:t>
            </a:r>
            <a:r>
              <a:rPr lang="id-ID" sz="1400" dirty="0" smtClean="0"/>
              <a:t>)	Menteri </a:t>
            </a:r>
            <a:r>
              <a:rPr lang="id-ID" sz="1400" dirty="0"/>
              <a:t>dapat menetapkan pemberlakuan SNI, spesifikasi teknis, dan/atau pedoman tata cara </a:t>
            </a:r>
            <a:r>
              <a:rPr lang="id-ID" sz="1400" dirty="0" smtClean="0"/>
              <a:t>secara wajib</a:t>
            </a:r>
            <a:r>
              <a:rPr lang="id-ID" sz="1400" dirty="0"/>
              <a:t>.</a:t>
            </a:r>
          </a:p>
          <a:p>
            <a:pPr marL="358775" indent="-358775" algn="just">
              <a:buNone/>
            </a:pPr>
            <a:r>
              <a:rPr lang="id-ID" sz="1400" dirty="0"/>
              <a:t>(2</a:t>
            </a:r>
            <a:r>
              <a:rPr lang="id-ID" sz="1400" dirty="0" smtClean="0"/>
              <a:t>)	Penetapan </a:t>
            </a:r>
            <a:r>
              <a:rPr lang="id-ID" sz="1400" dirty="0"/>
              <a:t>pemberlakuan SNI, spesifikasi teknis, dan/atau pedoman tata cara secara wajib </a:t>
            </a:r>
            <a:r>
              <a:rPr lang="id-ID" sz="1400" dirty="0" smtClean="0"/>
              <a:t>sebagaimana </a:t>
            </a:r>
            <a:r>
              <a:rPr lang="fi-FI" sz="1400" dirty="0" smtClean="0"/>
              <a:t>dimaksud </a:t>
            </a:r>
            <a:r>
              <a:rPr lang="fi-FI" sz="1400" dirty="0"/>
              <a:t>pada ayat (1) dilakukan </a:t>
            </a:r>
            <a:r>
              <a:rPr lang="fi-FI" sz="1400" b="1" dirty="0"/>
              <a:t>untuk</a:t>
            </a:r>
            <a:r>
              <a:rPr lang="fi-FI" sz="1400" dirty="0"/>
              <a:t>:</a:t>
            </a:r>
          </a:p>
          <a:p>
            <a:pPr marL="358775" indent="0">
              <a:buNone/>
            </a:pPr>
            <a:r>
              <a:rPr lang="fi-FI" sz="1400" dirty="0"/>
              <a:t>a. keamanan, kesehatan, dan keselamatan manusia, hewan, dan tumbuhan;</a:t>
            </a:r>
          </a:p>
          <a:p>
            <a:pPr marL="358775" indent="0">
              <a:buNone/>
            </a:pPr>
            <a:r>
              <a:rPr lang="sv-SE" sz="1400" dirty="0"/>
              <a:t>b. pelestarian fungsi lingkungan hidup;</a:t>
            </a:r>
          </a:p>
          <a:p>
            <a:pPr marL="358775" indent="0">
              <a:buNone/>
            </a:pPr>
            <a:r>
              <a:rPr lang="id-ID" sz="1400" dirty="0"/>
              <a:t>c. persaingan usaha yang sehat;</a:t>
            </a:r>
          </a:p>
          <a:p>
            <a:pPr marL="358775" indent="0">
              <a:buNone/>
            </a:pPr>
            <a:r>
              <a:rPr lang="id-ID" sz="1400" dirty="0"/>
              <a:t>d. peningkatan daya saing; dan/atau</a:t>
            </a:r>
          </a:p>
          <a:p>
            <a:pPr marL="358775" indent="0">
              <a:buNone/>
            </a:pPr>
            <a:r>
              <a:rPr lang="id-ID" sz="1400" dirty="0"/>
              <a:t>e. peningkatan efisiensi dan kinerja Industri.</a:t>
            </a:r>
          </a:p>
          <a:p>
            <a:pPr marL="358775" indent="-358775">
              <a:buNone/>
            </a:pPr>
            <a:r>
              <a:rPr lang="id-ID" sz="1400" dirty="0"/>
              <a:t>(3</a:t>
            </a:r>
            <a:r>
              <a:rPr lang="id-ID" sz="1400" dirty="0" smtClean="0"/>
              <a:t>)	Pemberlakuan </a:t>
            </a:r>
            <a:r>
              <a:rPr lang="id-ID" sz="1400" dirty="0"/>
              <a:t>SNI secara wajib sebagaimana dimaksud pada ayat (1) dilakukan terhadap </a:t>
            </a:r>
            <a:r>
              <a:rPr lang="id-ID" sz="1400" dirty="0" smtClean="0"/>
              <a:t>barang dan/atau </a:t>
            </a:r>
            <a:r>
              <a:rPr lang="id-ID" sz="1400" dirty="0"/>
              <a:t>Jasa Industri berdasarkan </a:t>
            </a:r>
            <a:r>
              <a:rPr lang="id-ID" sz="1400" b="1" dirty="0"/>
              <a:t>SNI</a:t>
            </a:r>
            <a:r>
              <a:rPr lang="id-ID" sz="1400" dirty="0"/>
              <a:t> yang telah ditetapkan.</a:t>
            </a:r>
          </a:p>
          <a:p>
            <a:pPr marL="358775" indent="-358775">
              <a:buNone/>
            </a:pPr>
            <a:r>
              <a:rPr lang="id-ID" sz="1400" dirty="0"/>
              <a:t>(4</a:t>
            </a:r>
            <a:r>
              <a:rPr lang="id-ID" sz="1400" dirty="0" smtClean="0"/>
              <a:t>)	Pemberlakuan </a:t>
            </a:r>
            <a:r>
              <a:rPr lang="id-ID" sz="1400" dirty="0"/>
              <a:t>spesifikasi teknis secara wajib sebagaimana dimaksud pada ayat (1) dilakukan </a:t>
            </a:r>
            <a:r>
              <a:rPr lang="id-ID" sz="1400" dirty="0" smtClean="0"/>
              <a:t>terhadap barang </a:t>
            </a:r>
            <a:r>
              <a:rPr lang="id-ID" sz="1400" dirty="0"/>
              <a:t>dan/atau Jasa Industri berdasarkan </a:t>
            </a:r>
            <a:r>
              <a:rPr lang="id-ID" sz="1400" b="1" dirty="0"/>
              <a:t>sebagian parameter SNI</a:t>
            </a:r>
            <a:r>
              <a:rPr lang="id-ID" sz="1400" dirty="0"/>
              <a:t> yang telah ditetapkan </a:t>
            </a:r>
            <a:r>
              <a:rPr lang="id-ID" sz="1400" dirty="0" smtClean="0"/>
              <a:t>dan/atau </a:t>
            </a:r>
            <a:r>
              <a:rPr lang="id-ID" sz="1400" b="1" dirty="0" smtClean="0"/>
              <a:t>standar </a:t>
            </a:r>
            <a:r>
              <a:rPr lang="id-ID" sz="1400" b="1" dirty="0"/>
              <a:t>internasional</a:t>
            </a:r>
            <a:r>
              <a:rPr lang="id-ID" sz="1400" dirty="0"/>
              <a:t>.</a:t>
            </a:r>
          </a:p>
          <a:p>
            <a:pPr marL="358775" indent="-358775">
              <a:buNone/>
            </a:pPr>
            <a:r>
              <a:rPr lang="id-ID" sz="1400" dirty="0" smtClean="0"/>
              <a:t>(5)	Pemberlakuan </a:t>
            </a:r>
            <a:r>
              <a:rPr lang="id-ID" sz="1400" dirty="0"/>
              <a:t>pedoman tata cara secara wajib sebagaimana dimaksud pada ayat (1) dilakukan </a:t>
            </a:r>
            <a:r>
              <a:rPr lang="id-ID" sz="1400" dirty="0" smtClean="0"/>
              <a:t>terhadap barang </a:t>
            </a:r>
            <a:r>
              <a:rPr lang="id-ID" sz="1400" dirty="0"/>
              <a:t>dan/atau Jasa Industri berdasarkan </a:t>
            </a:r>
            <a:r>
              <a:rPr lang="id-ID" sz="1400" b="1" dirty="0"/>
              <a:t>tata cara produksi yang baik</a:t>
            </a:r>
            <a:r>
              <a:rPr lang="id-ID" sz="1400" dirty="0" smtClean="0"/>
              <a:t>.</a:t>
            </a:r>
          </a:p>
          <a:p>
            <a:pPr marL="358775" indent="-358775">
              <a:buNone/>
            </a:pPr>
            <a:r>
              <a:rPr lang="id-ID" sz="1400" dirty="0"/>
              <a:t>(6</a:t>
            </a:r>
            <a:r>
              <a:rPr lang="id-ID" sz="1400" dirty="0" smtClean="0"/>
              <a:t>)	Setiap </a:t>
            </a:r>
            <a:r>
              <a:rPr lang="id-ID" sz="1400" dirty="0"/>
              <a:t>barang dan/atau Jasa Industri yang telah memenuhi:</a:t>
            </a:r>
          </a:p>
          <a:p>
            <a:pPr marL="358775" indent="0">
              <a:buNone/>
              <a:tabLst>
                <a:tab pos="631825" algn="l"/>
              </a:tabLst>
            </a:pPr>
            <a:r>
              <a:rPr lang="id-ID" sz="1400" dirty="0"/>
              <a:t>a</a:t>
            </a:r>
            <a:r>
              <a:rPr lang="id-ID" sz="1400" dirty="0" smtClean="0"/>
              <a:t>.	SNI </a:t>
            </a:r>
            <a:r>
              <a:rPr lang="id-ID" sz="1400" dirty="0"/>
              <a:t>yang diberlakukan secara wajib, wajib dibubuhi </a:t>
            </a:r>
            <a:r>
              <a:rPr lang="id-ID" sz="1400" b="1" dirty="0"/>
              <a:t>tanda SNI</a:t>
            </a:r>
            <a:r>
              <a:rPr lang="id-ID" sz="1400" dirty="0"/>
              <a:t>;</a:t>
            </a:r>
          </a:p>
          <a:p>
            <a:pPr marL="631825" indent="-273050">
              <a:buNone/>
            </a:pPr>
            <a:r>
              <a:rPr lang="id-ID" sz="1400" dirty="0"/>
              <a:t>b</a:t>
            </a:r>
            <a:r>
              <a:rPr lang="id-ID" sz="1400" dirty="0" smtClean="0"/>
              <a:t>.	SNI </a:t>
            </a:r>
            <a:r>
              <a:rPr lang="id-ID" sz="1400" dirty="0"/>
              <a:t>dan spesifikasi teknis dan/atau pedoman tata cara yang diberlakukan secara wajib, </a:t>
            </a:r>
            <a:r>
              <a:rPr lang="id-ID" sz="1400" dirty="0" smtClean="0"/>
              <a:t>wajib dibubuhi </a:t>
            </a:r>
            <a:r>
              <a:rPr lang="id-ID" sz="1400" b="1" dirty="0"/>
              <a:t>tanda kesesuaian</a:t>
            </a:r>
            <a:r>
              <a:rPr lang="id-ID" sz="1400" dirty="0"/>
              <a:t>; atau</a:t>
            </a:r>
          </a:p>
          <a:p>
            <a:pPr marL="631825" indent="-273050">
              <a:buNone/>
            </a:pPr>
            <a:r>
              <a:rPr lang="id-ID" sz="1400" dirty="0"/>
              <a:t>c</a:t>
            </a:r>
            <a:r>
              <a:rPr lang="id-ID" sz="1400" dirty="0" smtClean="0"/>
              <a:t>.	spesifikasi </a:t>
            </a:r>
            <a:r>
              <a:rPr lang="id-ID" sz="1400" dirty="0"/>
              <a:t>teknis dan/atau pedoman tata cara yang diberlakukan secara wajib, wajib dibubuhi </a:t>
            </a:r>
            <a:r>
              <a:rPr lang="id-ID" sz="1400" b="1" dirty="0" smtClean="0"/>
              <a:t>tanda kesesuaian</a:t>
            </a:r>
            <a:r>
              <a:rPr lang="id-ID" sz="1400" dirty="0"/>
              <a:t>.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298577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718550" cy="685800"/>
          </a:xfrm>
        </p:spPr>
        <p:txBody>
          <a:bodyPr/>
          <a:lstStyle/>
          <a:p>
            <a:pPr algn="ctr"/>
            <a:r>
              <a:rPr lang="en-US" dirty="0" smtClean="0"/>
              <a:t>REGULASI TEKNIS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14400"/>
            <a:ext cx="8915400" cy="5410200"/>
          </a:xfrm>
        </p:spPr>
        <p:txBody>
          <a:bodyPr/>
          <a:lstStyle/>
          <a:p>
            <a:r>
              <a:rPr lang="en-US" sz="2400" b="1" dirty="0"/>
              <a:t>ISO/IEC G</a:t>
            </a:r>
            <a:r>
              <a:rPr lang="id-ID" sz="2400" b="1" dirty="0"/>
              <a:t>uide</a:t>
            </a:r>
            <a:r>
              <a:rPr lang="en-US" sz="2400" b="1" dirty="0"/>
              <a:t> 2:2004 Standardization and related activities — General vocabulary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/>
              <a:t>technical regulation</a:t>
            </a:r>
            <a:r>
              <a:rPr lang="en-US" sz="2400" dirty="0"/>
              <a:t> (3.6.1) is regulation that provides technical requirements, either directly or by referring to or incorporating the content of a </a:t>
            </a:r>
            <a:r>
              <a:rPr lang="en-US" sz="2400" b="1" dirty="0"/>
              <a:t>standard</a:t>
            </a:r>
            <a:r>
              <a:rPr lang="en-US" sz="2400" dirty="0"/>
              <a:t>, </a:t>
            </a:r>
            <a:r>
              <a:rPr lang="en-US" sz="2400" b="1" dirty="0"/>
              <a:t>technical specification </a:t>
            </a:r>
            <a:r>
              <a:rPr lang="en-US" sz="2400" dirty="0"/>
              <a:t>or </a:t>
            </a:r>
            <a:r>
              <a:rPr lang="en-US" sz="2400" b="1" dirty="0"/>
              <a:t>code of practice</a:t>
            </a:r>
          </a:p>
          <a:p>
            <a:pPr marL="914400" lvl="1" indent="0">
              <a:buNone/>
            </a:pPr>
            <a:r>
              <a:rPr lang="en-US" sz="2400" u="sng" dirty="0"/>
              <a:t>NOTE</a:t>
            </a:r>
            <a:r>
              <a:rPr lang="en-US" sz="2400" dirty="0"/>
              <a:t>	A technical regulation may be supplemented by </a:t>
            </a:r>
            <a:r>
              <a:rPr lang="en-US" sz="2400" b="1" dirty="0"/>
              <a:t>technical guidance</a:t>
            </a:r>
            <a:r>
              <a:rPr lang="en-US" sz="2400" dirty="0"/>
              <a:t> that outlines some means of compliance with the requirements of the regulation, i.e. deemed-to-satisfy provision.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077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718550" cy="685800"/>
          </a:xfrm>
        </p:spPr>
        <p:txBody>
          <a:bodyPr/>
          <a:lstStyle/>
          <a:p>
            <a:pPr algn="ctr"/>
            <a:r>
              <a:rPr lang="en-US" dirty="0" smtClean="0"/>
              <a:t>REGULASI TEKNIS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38200"/>
            <a:ext cx="8915400" cy="5486400"/>
          </a:xfrm>
        </p:spPr>
        <p:txBody>
          <a:bodyPr/>
          <a:lstStyle/>
          <a:p>
            <a:r>
              <a:rPr lang="en-US" b="1" dirty="0"/>
              <a:t>ISO/IEC G</a:t>
            </a:r>
            <a:r>
              <a:rPr lang="id-ID" b="1" dirty="0"/>
              <a:t>uide</a:t>
            </a:r>
            <a:r>
              <a:rPr lang="en-US" b="1" dirty="0"/>
              <a:t> 2:2004 Standardization and related activities — General vocabulary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id-ID" b="1" dirty="0"/>
              <a:t>standard</a:t>
            </a:r>
            <a:r>
              <a:rPr lang="en-US" dirty="0"/>
              <a:t> (3.</a:t>
            </a:r>
            <a:r>
              <a:rPr lang="id-ID" dirty="0"/>
              <a:t>2</a:t>
            </a:r>
            <a:r>
              <a:rPr lang="en-US" dirty="0"/>
              <a:t>) is document, established by </a:t>
            </a:r>
            <a:r>
              <a:rPr lang="en-US" b="1" dirty="0"/>
              <a:t>consensus </a:t>
            </a:r>
            <a:r>
              <a:rPr lang="en-US" dirty="0"/>
              <a:t>and approved</a:t>
            </a:r>
            <a:r>
              <a:rPr lang="id-ID" dirty="0"/>
              <a:t> </a:t>
            </a:r>
            <a:r>
              <a:rPr lang="en-US" dirty="0"/>
              <a:t>by a recognized body, that provides, for common</a:t>
            </a:r>
            <a:r>
              <a:rPr lang="id-ID" dirty="0"/>
              <a:t> </a:t>
            </a:r>
            <a:r>
              <a:rPr lang="en-US" dirty="0"/>
              <a:t>and repeated use, rules, guidelines or characteristics</a:t>
            </a:r>
            <a:r>
              <a:rPr lang="id-ID" dirty="0"/>
              <a:t> </a:t>
            </a:r>
            <a:r>
              <a:rPr lang="en-US" dirty="0"/>
              <a:t>for activities or their results, aimed at the achievement</a:t>
            </a:r>
            <a:r>
              <a:rPr lang="id-ID" dirty="0"/>
              <a:t> </a:t>
            </a:r>
            <a:r>
              <a:rPr lang="en-US" dirty="0"/>
              <a:t>of the optimum degree of order in a given context</a:t>
            </a:r>
            <a:endParaRPr lang="en-US" b="1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b="1" dirty="0"/>
              <a:t>technical specification</a:t>
            </a:r>
            <a:r>
              <a:rPr lang="en-US" dirty="0"/>
              <a:t> (3.4) is document that prescribes technical requirements</a:t>
            </a:r>
            <a:r>
              <a:rPr lang="en-US" b="1" dirty="0"/>
              <a:t> </a:t>
            </a:r>
            <a:r>
              <a:rPr lang="en-US" dirty="0"/>
              <a:t>to be fulfilled by a product, process or service</a:t>
            </a:r>
            <a:endParaRPr lang="en-US" b="1" dirty="0"/>
          </a:p>
          <a:p>
            <a:pPr marL="909638" lvl="1" indent="0">
              <a:buNone/>
            </a:pPr>
            <a:r>
              <a:rPr lang="en-US" u="sng" dirty="0"/>
              <a:t>NOTE 2</a:t>
            </a:r>
            <a:r>
              <a:rPr lang="en-US" dirty="0"/>
              <a:t> A technical specification may be a </a:t>
            </a:r>
            <a:r>
              <a:rPr lang="en-US" b="1" dirty="0"/>
              <a:t>standard</a:t>
            </a:r>
            <a:r>
              <a:rPr lang="en-US" dirty="0"/>
              <a:t>, a </a:t>
            </a:r>
            <a:r>
              <a:rPr lang="en-US" b="1" dirty="0"/>
              <a:t>part of a standard</a:t>
            </a:r>
            <a:r>
              <a:rPr lang="en-US" dirty="0"/>
              <a:t> or </a:t>
            </a:r>
            <a:r>
              <a:rPr lang="en-US" b="1" dirty="0"/>
              <a:t>independent of a standard</a:t>
            </a:r>
            <a:r>
              <a:rPr lang="en-US" dirty="0"/>
              <a:t>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b="1" dirty="0"/>
              <a:t>code of practice</a:t>
            </a:r>
            <a:r>
              <a:rPr lang="en-US" dirty="0"/>
              <a:t> (3.5) is document that recommends practices or procedures for the design, manufacture, installation, maintenance or utilization of equipment, structures or products</a:t>
            </a:r>
          </a:p>
          <a:p>
            <a:pPr marL="909638" lvl="1" indent="0">
              <a:buNone/>
            </a:pPr>
            <a:r>
              <a:rPr lang="en-US" u="sng" dirty="0"/>
              <a:t>NOTE</a:t>
            </a:r>
            <a:r>
              <a:rPr lang="en-US" dirty="0"/>
              <a:t> A code of practice may be a </a:t>
            </a:r>
            <a:r>
              <a:rPr lang="en-US" b="1" dirty="0"/>
              <a:t>standard</a:t>
            </a:r>
            <a:r>
              <a:rPr lang="en-US" dirty="0"/>
              <a:t>, a </a:t>
            </a:r>
            <a:r>
              <a:rPr lang="en-US" b="1" dirty="0"/>
              <a:t>part of a standard</a:t>
            </a:r>
            <a:r>
              <a:rPr lang="en-US" dirty="0"/>
              <a:t> or </a:t>
            </a:r>
            <a:r>
              <a:rPr lang="en-US" b="1" dirty="0"/>
              <a:t>independent of a standard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743200"/>
            <a:ext cx="92365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 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SNI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3429000"/>
            <a:ext cx="83388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 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5067700"/>
            <a:ext cx="100059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 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PTC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59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718550" cy="6858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Masyarakat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Ekonomi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ASEAN </a:t>
            </a:r>
            <a:r>
              <a:rPr lang="id-ID" dirty="0" smtClean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38200"/>
            <a:ext cx="8915400" cy="5486400"/>
          </a:xfrm>
        </p:spPr>
        <p:txBody>
          <a:bodyPr/>
          <a:lstStyle/>
          <a:p>
            <a:pPr marL="363538" indent="-363538">
              <a:buFont typeface="Arial" charset="0"/>
              <a:buChar char="•"/>
            </a:pPr>
            <a:r>
              <a:rPr lang="en-US" sz="2400" dirty="0"/>
              <a:t>ASEAN Economic Community Goal </a:t>
            </a:r>
            <a:r>
              <a:rPr lang="en-US" sz="2400" dirty="0" smtClean="0"/>
              <a:t>2015 </a:t>
            </a:r>
            <a:r>
              <a:rPr lang="en-US" sz="2400" dirty="0"/>
              <a:t>– </a:t>
            </a:r>
            <a:r>
              <a:rPr lang="en-US" sz="2400" b="1" u="sng" dirty="0" err="1" smtClean="0"/>
              <a:t>Integrasi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Ekonomi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: </a:t>
            </a: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tunggal</a:t>
            </a:r>
            <a:r>
              <a:rPr lang="en-US" sz="2400" dirty="0" smtClean="0"/>
              <a:t> &amp; basis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5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inti</a:t>
            </a:r>
            <a:r>
              <a:rPr lang="en-US" sz="2400" dirty="0" smtClean="0"/>
              <a:t> : </a:t>
            </a:r>
            <a:r>
              <a:rPr lang="en-US" sz="2400" b="1" u="sng" dirty="0" smtClean="0">
                <a:solidFill>
                  <a:srgbClr val="00B0F0"/>
                </a:solidFill>
              </a:rPr>
              <a:t>free </a:t>
            </a:r>
            <a:r>
              <a:rPr lang="en-US" sz="2400" b="1" u="sng" dirty="0">
                <a:solidFill>
                  <a:srgbClr val="00B0F0"/>
                </a:solidFill>
              </a:rPr>
              <a:t>flow of goods, services</a:t>
            </a:r>
            <a:r>
              <a:rPr lang="en-US" sz="2400" dirty="0"/>
              <a:t>, investments, capital and skilled </a:t>
            </a:r>
            <a:r>
              <a:rPr lang="en-US" sz="2400" dirty="0" err="1" smtClean="0"/>
              <a:t>labour</a:t>
            </a:r>
            <a:r>
              <a:rPr lang="en-US" sz="2400" dirty="0" smtClean="0"/>
              <a:t>.</a:t>
            </a:r>
            <a:endParaRPr lang="en-US" sz="2400" b="1" u="sng" dirty="0" smtClean="0"/>
          </a:p>
          <a:p>
            <a:pPr marL="346075" lvl="1" indent="-346075">
              <a:buFont typeface="Arial" charset="0"/>
              <a:buChar char="•"/>
            </a:pPr>
            <a:r>
              <a:rPr lang="en-US" sz="2400" u="sng" dirty="0" smtClean="0"/>
              <a:t>Free </a:t>
            </a:r>
            <a:r>
              <a:rPr lang="en-US" sz="2400" u="sng" dirty="0"/>
              <a:t>flow of goods</a:t>
            </a:r>
            <a:r>
              <a:rPr lang="en-US" sz="2400" dirty="0"/>
              <a:t> </a:t>
            </a:r>
            <a:r>
              <a:rPr lang="en-US" sz="2400" dirty="0" err="1" smtClean="0"/>
              <a:t>diupayakan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: Elimination </a:t>
            </a:r>
            <a:r>
              <a:rPr lang="en-US" sz="2400" dirty="0"/>
              <a:t>of </a:t>
            </a:r>
            <a:r>
              <a:rPr lang="en-US" sz="2400" dirty="0" smtClean="0"/>
              <a:t>Tariffs, </a:t>
            </a:r>
            <a:r>
              <a:rPr lang="en-US" sz="2400" b="1" u="sng" dirty="0" smtClean="0">
                <a:solidFill>
                  <a:srgbClr val="00B0F0"/>
                </a:solidFill>
              </a:rPr>
              <a:t>Elimination </a:t>
            </a:r>
            <a:r>
              <a:rPr lang="en-US" sz="2400" b="1" u="sng" dirty="0">
                <a:solidFill>
                  <a:srgbClr val="00B0F0"/>
                </a:solidFill>
              </a:rPr>
              <a:t>of Non-Tariff </a:t>
            </a:r>
            <a:r>
              <a:rPr lang="en-US" sz="2400" b="1" u="sng" dirty="0" smtClean="0">
                <a:solidFill>
                  <a:srgbClr val="00B0F0"/>
                </a:solidFill>
              </a:rPr>
              <a:t>Barriers</a:t>
            </a:r>
            <a:r>
              <a:rPr lang="en-US" sz="2400" dirty="0" smtClean="0"/>
              <a:t>, Rules </a:t>
            </a:r>
            <a:r>
              <a:rPr lang="en-US" sz="2400" dirty="0"/>
              <a:t>of Origin (ROO</a:t>
            </a:r>
            <a:r>
              <a:rPr lang="en-US" sz="2400" dirty="0" smtClean="0"/>
              <a:t>), Trade Facilitation, Customs Integration, ASEAN </a:t>
            </a:r>
            <a:r>
              <a:rPr lang="en-US" sz="2400" dirty="0"/>
              <a:t>Single </a:t>
            </a:r>
            <a:r>
              <a:rPr lang="en-US" sz="2400" dirty="0" smtClean="0"/>
              <a:t>Window.</a:t>
            </a:r>
          </a:p>
          <a:p>
            <a:pPr marL="346075" lvl="1" indent="-346075">
              <a:buFont typeface="Arial" charset="0"/>
              <a:buChar char="•"/>
            </a:pPr>
            <a:r>
              <a:rPr lang="en-US" sz="2400" dirty="0"/>
              <a:t>12 </a:t>
            </a:r>
            <a:r>
              <a:rPr lang="en-US" sz="2400" dirty="0" err="1"/>
              <a:t>sektor</a:t>
            </a:r>
            <a:r>
              <a:rPr lang="en-US" sz="2400" dirty="0"/>
              <a:t> </a:t>
            </a:r>
            <a:r>
              <a:rPr lang="en-US" sz="2400" dirty="0" err="1"/>
              <a:t>prioritas</a:t>
            </a:r>
            <a:r>
              <a:rPr lang="en-US" sz="2400" dirty="0"/>
              <a:t> yang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menghadapi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smtClean="0"/>
              <a:t>MEA :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elektronik</a:t>
            </a:r>
            <a:r>
              <a:rPr lang="en-US" sz="2400" dirty="0" smtClean="0"/>
              <a:t>,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produk</a:t>
            </a:r>
            <a:r>
              <a:rPr lang="en-US" sz="2400" b="1" u="sng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berbasis</a:t>
            </a:r>
            <a:r>
              <a:rPr lang="en-US" sz="2400" b="1" u="sng" dirty="0" smtClean="0">
                <a:solidFill>
                  <a:srgbClr val="00B0F0"/>
                </a:solidFill>
              </a:rPr>
              <a:t> agro</a:t>
            </a:r>
            <a:r>
              <a:rPr lang="en-US" sz="2400" dirty="0" smtClean="0"/>
              <a:t>,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produk</a:t>
            </a:r>
            <a:r>
              <a:rPr lang="en-US" sz="2400" b="1" u="sng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berbasis</a:t>
            </a:r>
            <a:r>
              <a:rPr lang="en-US" sz="2400" b="1" u="sng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karet</a:t>
            </a:r>
            <a:r>
              <a:rPr lang="en-US" sz="2400" dirty="0" smtClean="0"/>
              <a:t>,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produk</a:t>
            </a:r>
            <a:r>
              <a:rPr lang="en-US" sz="2400" b="1" u="sng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berbasis</a:t>
            </a:r>
            <a:r>
              <a:rPr lang="en-US" sz="2400" b="1" u="sng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kayu</a:t>
            </a:r>
            <a:r>
              <a:rPr lang="en-US" sz="2400" dirty="0" smtClean="0"/>
              <a:t>,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otomotif</a:t>
            </a:r>
            <a:r>
              <a:rPr lang="en-US" sz="2400" dirty="0" smtClean="0"/>
              <a:t>,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tekstil</a:t>
            </a:r>
            <a:r>
              <a:rPr lang="en-US" sz="2400" b="1" u="sng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dan</a:t>
            </a:r>
            <a:r>
              <a:rPr lang="en-US" sz="2400" b="1" u="sng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produk</a:t>
            </a:r>
            <a:r>
              <a:rPr lang="en-US" sz="2400" b="1" u="sng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F0"/>
                </a:solidFill>
              </a:rPr>
              <a:t>tekstil</a:t>
            </a:r>
            <a:r>
              <a:rPr lang="en-US" sz="2400" dirty="0" smtClean="0"/>
              <a:t>, </a:t>
            </a:r>
            <a:r>
              <a:rPr lang="en-US" sz="2400" dirty="0" err="1" smtClean="0"/>
              <a:t>perikanan</a:t>
            </a:r>
            <a:r>
              <a:rPr lang="en-US" sz="2400" dirty="0" smtClean="0"/>
              <a:t>, </a:t>
            </a:r>
            <a:r>
              <a:rPr lang="en-US" sz="2400" dirty="0" err="1" smtClean="0"/>
              <a:t>pariwisata</a:t>
            </a:r>
            <a:r>
              <a:rPr lang="en-US" sz="2400" dirty="0" smtClean="0"/>
              <a:t>,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,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penerbangan</a:t>
            </a:r>
            <a:r>
              <a:rPr lang="en-US" sz="2400" dirty="0" smtClean="0"/>
              <a:t>, </a:t>
            </a:r>
            <a:r>
              <a:rPr lang="en-US" sz="2400" dirty="0"/>
              <a:t>e-ASEAN,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logistik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8455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9525000" cy="685800"/>
          </a:xfrm>
        </p:spPr>
        <p:txBody>
          <a:bodyPr/>
          <a:lstStyle/>
          <a:p>
            <a:pPr algn="ctr"/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Harmonising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Standards &amp; Reducing Technical Barriers to Trade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220200" cy="5486400"/>
          </a:xfrm>
        </p:spPr>
        <p:txBody>
          <a:bodyPr/>
          <a:lstStyle/>
          <a:p>
            <a:pPr marL="355600" lvl="1" indent="-355600">
              <a:buFont typeface="Arial" charset="0"/>
              <a:buChar char="•"/>
            </a:pPr>
            <a:r>
              <a:rPr lang="en-US" sz="1600" dirty="0"/>
              <a:t>ASEAN Consultative Committee on Standards &amp; Conformance (ACCSQ) was set up to:  </a:t>
            </a:r>
          </a:p>
          <a:p>
            <a:pPr marL="808038" lvl="2" indent="-357188">
              <a:buFontTx/>
              <a:buChar char="-"/>
            </a:pPr>
            <a:r>
              <a:rPr lang="en-US" sz="1600" dirty="0"/>
              <a:t>Implement mutual recognition arrangements (MRAs) of test reports, certifications &amp; </a:t>
            </a:r>
            <a:r>
              <a:rPr lang="en-US" sz="1600" dirty="0" smtClean="0"/>
              <a:t>conformity</a:t>
            </a:r>
          </a:p>
          <a:p>
            <a:pPr marL="808038" lvl="2" indent="-357188">
              <a:buFontTx/>
              <a:buChar char="-"/>
            </a:pPr>
            <a:r>
              <a:rPr lang="en-US" sz="1600" dirty="0" err="1"/>
              <a:t>Harmonise</a:t>
            </a:r>
            <a:r>
              <a:rPr lang="en-US" sz="1600" dirty="0"/>
              <a:t> national standards, technical regulations &amp; conformity assessment</a:t>
            </a:r>
            <a:r>
              <a:rPr lang="id-ID" sz="1600" dirty="0"/>
              <a:t> </a:t>
            </a:r>
            <a:r>
              <a:rPr lang="en-US" sz="1600" dirty="0" smtClean="0"/>
              <a:t>requirements</a:t>
            </a:r>
            <a:endParaRPr lang="en-US" sz="1600" dirty="0"/>
          </a:p>
          <a:p>
            <a:pPr marL="363538" indent="-363538">
              <a:buFont typeface="Arial" charset="0"/>
              <a:buChar char="•"/>
            </a:pPr>
            <a:r>
              <a:rPr lang="en-US" sz="1600" dirty="0"/>
              <a:t>Supported by 3 working groups (WGs)</a:t>
            </a:r>
          </a:p>
          <a:p>
            <a:pPr marL="808038" lvl="2" indent="-357188">
              <a:buFontTx/>
              <a:buChar char="-"/>
            </a:pPr>
            <a:r>
              <a:rPr lang="en-US" sz="1600" dirty="0"/>
              <a:t>WG1 – Working Group on Standards and Mutual Recognition Arrangements</a:t>
            </a:r>
            <a:endParaRPr lang="id-ID" sz="1600" dirty="0"/>
          </a:p>
          <a:p>
            <a:pPr marL="808038" lvl="2" indent="-357188">
              <a:buFontTx/>
              <a:buChar char="-"/>
            </a:pPr>
            <a:r>
              <a:rPr lang="en-US" sz="1600" dirty="0"/>
              <a:t>WG2 – Working Group on Accreditation and Conformity Assessment</a:t>
            </a:r>
            <a:endParaRPr lang="id-ID" sz="1600" dirty="0"/>
          </a:p>
          <a:p>
            <a:pPr marL="808038" lvl="2" indent="-357188">
              <a:buFontTx/>
              <a:buChar char="-"/>
            </a:pPr>
            <a:r>
              <a:rPr lang="en-US" sz="1600" dirty="0"/>
              <a:t>WG3 – Working Group on Legal Metrology</a:t>
            </a:r>
            <a:endParaRPr lang="id-ID" sz="1600" dirty="0"/>
          </a:p>
          <a:p>
            <a:pPr marL="350838" lvl="1" indent="-357188">
              <a:buFont typeface="Arial" pitchFamily="34" charset="0"/>
              <a:buChar char="•"/>
            </a:pPr>
            <a:r>
              <a:rPr lang="id-ID" sz="1600" b="1" dirty="0"/>
              <a:t>9</a:t>
            </a:r>
            <a:r>
              <a:rPr lang="en-US" sz="1600" b="1" dirty="0"/>
              <a:t> product working groups (PWGs)</a:t>
            </a:r>
            <a:endParaRPr lang="id-ID" sz="1600" b="1" dirty="0"/>
          </a:p>
          <a:p>
            <a:pPr marL="808038" lvl="2" indent="-357188">
              <a:buFont typeface="Arial" pitchFamily="34" charset="0"/>
              <a:buChar char="•"/>
            </a:pPr>
            <a:r>
              <a:rPr lang="en-US" sz="1600" b="1" dirty="0">
                <a:solidFill>
                  <a:srgbClr val="CC00FF"/>
                </a:solidFill>
              </a:rPr>
              <a:t>JSC EE MRA - Joint </a:t>
            </a:r>
            <a:r>
              <a:rPr lang="en-US" sz="1600" b="1" dirty="0" err="1">
                <a:solidFill>
                  <a:srgbClr val="CC00FF"/>
                </a:solidFill>
              </a:rPr>
              <a:t>Sectoral</a:t>
            </a:r>
            <a:r>
              <a:rPr lang="en-US" sz="1600" b="1" dirty="0">
                <a:solidFill>
                  <a:srgbClr val="CC00FF"/>
                </a:solidFill>
              </a:rPr>
              <a:t> Committee for ASEAN </a:t>
            </a:r>
            <a:r>
              <a:rPr lang="en-US" sz="1600" b="1" dirty="0" err="1">
                <a:solidFill>
                  <a:srgbClr val="CC00FF"/>
                </a:solidFill>
              </a:rPr>
              <a:t>Sectoral</a:t>
            </a:r>
            <a:r>
              <a:rPr lang="en-US" sz="1600" b="1" dirty="0">
                <a:solidFill>
                  <a:srgbClr val="CC00FF"/>
                </a:solidFill>
              </a:rPr>
              <a:t> MRA for Electrical and Electronic Equipment</a:t>
            </a:r>
            <a:endParaRPr lang="id-ID" sz="1600" b="1" dirty="0">
              <a:solidFill>
                <a:srgbClr val="CC00FF"/>
              </a:solidFill>
            </a:endParaRPr>
          </a:p>
          <a:p>
            <a:pPr marL="808038" lvl="2" indent="-357188">
              <a:buFont typeface="Arial" pitchFamily="34" charset="0"/>
              <a:buChar char="•"/>
            </a:pPr>
            <a:r>
              <a:rPr lang="id-ID" sz="1600" dirty="0"/>
              <a:t>ACC – ASEAN Cosmetic Committee</a:t>
            </a:r>
          </a:p>
          <a:p>
            <a:pPr marL="808038" lvl="2" indent="-357188">
              <a:buFont typeface="Arial" pitchFamily="34" charset="0"/>
              <a:buChar char="•"/>
            </a:pPr>
            <a:r>
              <a:rPr lang="en-US" sz="1600" dirty="0"/>
              <a:t>PPWG – Pharmaceutical Product Working Group</a:t>
            </a:r>
            <a:endParaRPr lang="id-ID" sz="1600" dirty="0"/>
          </a:p>
          <a:p>
            <a:pPr marL="808038" lvl="2" indent="-357188">
              <a:buFont typeface="Arial" pitchFamily="34" charset="0"/>
              <a:buChar char="•"/>
            </a:pPr>
            <a:r>
              <a:rPr lang="en-US" sz="1600" b="1" dirty="0">
                <a:solidFill>
                  <a:srgbClr val="CC00FF"/>
                </a:solidFill>
              </a:rPr>
              <a:t>PFPWG – Prepared Foodstuff Product Working Group</a:t>
            </a:r>
            <a:endParaRPr lang="id-ID" sz="1600" b="1" dirty="0">
              <a:solidFill>
                <a:srgbClr val="CC00FF"/>
              </a:solidFill>
            </a:endParaRPr>
          </a:p>
          <a:p>
            <a:pPr marL="808038" lvl="2" indent="-357188">
              <a:buFont typeface="Arial" pitchFamily="34" charset="0"/>
              <a:buChar char="•"/>
            </a:pPr>
            <a:r>
              <a:rPr lang="en-US" sz="1600" b="1" dirty="0">
                <a:solidFill>
                  <a:srgbClr val="CC00FF"/>
                </a:solidFill>
              </a:rPr>
              <a:t>APWG – Automotive Product Working Group</a:t>
            </a:r>
            <a:endParaRPr lang="id-ID" sz="1600" b="1" dirty="0">
              <a:solidFill>
                <a:srgbClr val="CC00FF"/>
              </a:solidFill>
            </a:endParaRPr>
          </a:p>
          <a:p>
            <a:pPr marL="808038" lvl="2" indent="-357188">
              <a:buFont typeface="Arial" pitchFamily="34" charset="0"/>
              <a:buChar char="•"/>
            </a:pPr>
            <a:r>
              <a:rPr lang="en-US" sz="1600" dirty="0"/>
              <a:t>TMHSPWG – Traditional Medicines and Health Supplements Product Working Group</a:t>
            </a:r>
            <a:endParaRPr lang="id-ID" sz="1600" dirty="0"/>
          </a:p>
          <a:p>
            <a:pPr marL="808038" lvl="2" indent="-357188">
              <a:buFont typeface="Arial" pitchFamily="34" charset="0"/>
              <a:buChar char="•"/>
            </a:pPr>
            <a:r>
              <a:rPr lang="en-US" sz="1600" dirty="0"/>
              <a:t>MDPWG – Medical Device Product Working Group</a:t>
            </a:r>
            <a:endParaRPr lang="id-ID" sz="1600" dirty="0"/>
          </a:p>
          <a:p>
            <a:pPr marL="808038" lvl="2" indent="-357188">
              <a:buFont typeface="Arial" pitchFamily="34" charset="0"/>
              <a:buChar char="•"/>
            </a:pPr>
            <a:r>
              <a:rPr lang="en-US" sz="1600" b="1" dirty="0">
                <a:solidFill>
                  <a:srgbClr val="CC00FF"/>
                </a:solidFill>
              </a:rPr>
              <a:t>WBPWG – Wood-Based Product Working Group</a:t>
            </a:r>
            <a:endParaRPr lang="id-ID" sz="1600" b="1" dirty="0">
              <a:solidFill>
                <a:srgbClr val="CC00FF"/>
              </a:solidFill>
            </a:endParaRPr>
          </a:p>
          <a:p>
            <a:pPr marL="808038" lvl="2" indent="-357188">
              <a:buFont typeface="Arial" pitchFamily="34" charset="0"/>
              <a:buChar char="•"/>
            </a:pPr>
            <a:r>
              <a:rPr lang="en-US" sz="1600" b="1" dirty="0">
                <a:solidFill>
                  <a:srgbClr val="CC00FF"/>
                </a:solidFill>
              </a:rPr>
              <a:t>RBPWG – Rubber-Based Product Working </a:t>
            </a:r>
            <a:r>
              <a:rPr lang="en-US" sz="1600" b="1" dirty="0" smtClean="0">
                <a:solidFill>
                  <a:srgbClr val="CC00FF"/>
                </a:solidFill>
              </a:rPr>
              <a:t>Group</a:t>
            </a:r>
            <a:endParaRPr lang="id-ID" sz="16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24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9448800" cy="685800"/>
          </a:xfrm>
        </p:spPr>
        <p:txBody>
          <a:bodyPr/>
          <a:lstStyle/>
          <a:p>
            <a:pPr algn="ctr"/>
            <a:r>
              <a:rPr lang="id-ID" sz="2400" dirty="0" smtClean="0"/>
              <a:t>AGREEMENT ON THE ASEAN HARMONIZED ELECTRICAL AND ELECTRONIC EQUIPMENT (EEE) REGULATORY REGIME</a:t>
            </a:r>
            <a:endParaRPr lang="id-ID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984456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685800" y="3679031"/>
            <a:ext cx="3429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7391400" y="3962400"/>
            <a:ext cx="1981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85800" y="4343400"/>
            <a:ext cx="1295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552700" y="4648200"/>
            <a:ext cx="3429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867400" y="5257800"/>
            <a:ext cx="3429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784771" y="3276600"/>
            <a:ext cx="58782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9921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menperin-1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opl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24081</TotalTime>
  <Words>1127</Words>
  <Application>Microsoft Office PowerPoint</Application>
  <PresentationFormat>A4 Paper (210x297 mm)</PresentationFormat>
  <Paragraphs>139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Kemenperin-1</vt:lpstr>
      <vt:lpstr>Droplet</vt:lpstr>
      <vt:lpstr>PowerPoint Presentation</vt:lpstr>
      <vt:lpstr>PEMBERLAKUAN SNI SECARA WAJIB BIDANG INDUSTRI </vt:lpstr>
      <vt:lpstr>PEMBERLAKUAN SNI, ST DAN/ATAU  PTC SECARA WAJIB BIDANG INDUSTRI</vt:lpstr>
      <vt:lpstr>PEMBERLAKUAN SNI, ST DAN/ATAU  PTC SECARA WAJIB</vt:lpstr>
      <vt:lpstr>REGULASI TEKNIS</vt:lpstr>
      <vt:lpstr>REGULASI TEKNIS</vt:lpstr>
      <vt:lpstr>Masyarakat Ekonomi ASEAN 2015</vt:lpstr>
      <vt:lpstr>Harmonising Standards &amp; Reducing Technical Barriers to Trade</vt:lpstr>
      <vt:lpstr>AGREEMENT ON THE ASEAN HARMONIZED ELECTRICAL AND ELECTRONIC EQUIPMENT (EEE) REGULATORY REGIME</vt:lpstr>
      <vt:lpstr>PowerPoint Presentation</vt:lpstr>
      <vt:lpstr>5.3 Types of product certification schemes</vt:lpstr>
      <vt:lpstr>AGREEMENT ON THE ASEAN HARMONIZED ELECTRICAL AND ELECTRONIC EQUIPMENT (EEE) REGULATORY REGIME</vt:lpstr>
      <vt:lpstr>PENGAWASAN SNI, ST DAN/ATAU PTC</vt:lpstr>
      <vt:lpstr>PENENTU DAYA SAING PERUSAHAAN INDUSTRI</vt:lpstr>
      <vt:lpstr>Quality Infrastructure</vt:lpstr>
      <vt:lpstr>PERMASALAHAN SERTIFIKASI PRODUK</vt:lpstr>
      <vt:lpstr>SOLUSI</vt:lpstr>
      <vt:lpstr>PowerPoint Presentation</vt:lpstr>
    </vt:vector>
  </TitlesOfParts>
  <Company>Guild Desing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Kapustand</cp:lastModifiedBy>
  <cp:revision>853</cp:revision>
  <cp:lastPrinted>2014-05-28T04:59:31Z</cp:lastPrinted>
  <dcterms:created xsi:type="dcterms:W3CDTF">2007-12-26T02:32:25Z</dcterms:created>
  <dcterms:modified xsi:type="dcterms:W3CDTF">2014-06-26T01:49:22Z</dcterms:modified>
</cp:coreProperties>
</file>